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3" r:id="rId3"/>
    <p:sldId id="257" r:id="rId4"/>
    <p:sldId id="259" r:id="rId5"/>
    <p:sldId id="260" r:id="rId6"/>
    <p:sldId id="261" r:id="rId7"/>
    <p:sldId id="263" r:id="rId8"/>
    <p:sldId id="290" r:id="rId9"/>
    <p:sldId id="264" r:id="rId10"/>
    <p:sldId id="291" r:id="rId11"/>
    <p:sldId id="267" r:id="rId12"/>
    <p:sldId id="286" r:id="rId13"/>
    <p:sldId id="268" r:id="rId14"/>
    <p:sldId id="269" r:id="rId15"/>
    <p:sldId id="270" r:id="rId16"/>
    <p:sldId id="271" r:id="rId17"/>
    <p:sldId id="272" r:id="rId18"/>
    <p:sldId id="273" r:id="rId19"/>
    <p:sldId id="274" r:id="rId20"/>
    <p:sldId id="275" r:id="rId21"/>
    <p:sldId id="276" r:id="rId22"/>
    <p:sldId id="292" r:id="rId23"/>
    <p:sldId id="280" r:id="rId24"/>
    <p:sldId id="281" r:id="rId25"/>
    <p:sldId id="284" r:id="rId26"/>
    <p:sldId id="285" r:id="rId27"/>
    <p:sldId id="287" r:id="rId28"/>
    <p:sldId id="288" r:id="rId29"/>
    <p:sldId id="289" r:id="rId30"/>
    <p:sldId id="293"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8" d="100"/>
          <a:sy n="98" d="100"/>
        </p:scale>
        <p:origin x="-1920" y="-5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25085627-500D-48C2-8F01-C5BB79EDD221}" type="datetimeFigureOut">
              <a:rPr lang="ru-RU" smtClean="0"/>
              <a:pPr/>
              <a:t>06.04.2021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993EED15-3A43-4CA4-A46A-CB378E0E11BE}"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5085627-500D-48C2-8F01-C5BB79EDD221}" type="datetimeFigureOut">
              <a:rPr lang="ru-RU" smtClean="0"/>
              <a:pPr/>
              <a:t>06.04.2021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3EED15-3A43-4CA4-A46A-CB378E0E11B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5085627-500D-48C2-8F01-C5BB79EDD221}" type="datetimeFigureOut">
              <a:rPr lang="ru-RU" smtClean="0"/>
              <a:pPr/>
              <a:t>06.04.2021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3EED15-3A43-4CA4-A46A-CB378E0E11B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25085627-500D-48C2-8F01-C5BB79EDD221}" type="datetimeFigureOut">
              <a:rPr lang="ru-RU" smtClean="0"/>
              <a:pPr/>
              <a:t>06.04.2021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93EED15-3A43-4CA4-A46A-CB378E0E11BE}"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5085627-500D-48C2-8F01-C5BB79EDD221}" type="datetimeFigureOut">
              <a:rPr lang="ru-RU" smtClean="0"/>
              <a:pPr/>
              <a:t>06.04.2021</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993EED15-3A43-4CA4-A46A-CB378E0E11BE}"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25085627-500D-48C2-8F01-C5BB79EDD221}" type="datetimeFigureOut">
              <a:rPr lang="ru-RU" smtClean="0"/>
              <a:pPr/>
              <a:t>06.04.2021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93EED15-3A43-4CA4-A46A-CB378E0E11BE}"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25085627-500D-48C2-8F01-C5BB79EDD221}" type="datetimeFigureOut">
              <a:rPr lang="ru-RU" smtClean="0"/>
              <a:pPr/>
              <a:t>06.04.2021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93EED15-3A43-4CA4-A46A-CB378E0E11BE}"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5085627-500D-48C2-8F01-C5BB79EDD221}" type="datetimeFigureOut">
              <a:rPr lang="ru-RU" smtClean="0"/>
              <a:pPr/>
              <a:t>06.04.2021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93EED15-3A43-4CA4-A46A-CB378E0E11B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5085627-500D-48C2-8F01-C5BB79EDD221}" type="datetimeFigureOut">
              <a:rPr lang="ru-RU" smtClean="0"/>
              <a:pPr/>
              <a:t>06.04.2021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93EED15-3A43-4CA4-A46A-CB378E0E11B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5085627-500D-48C2-8F01-C5BB79EDD221}" type="datetimeFigureOut">
              <a:rPr lang="ru-RU" smtClean="0"/>
              <a:pPr/>
              <a:t>06.04.2021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93EED15-3A43-4CA4-A46A-CB378E0E11BE}"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5085627-500D-48C2-8F01-C5BB79EDD221}" type="datetimeFigureOut">
              <a:rPr lang="ru-RU" smtClean="0"/>
              <a:pPr/>
              <a:t>06.04.2021</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993EED15-3A43-4CA4-A46A-CB378E0E11BE}"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5085627-500D-48C2-8F01-C5BB79EDD221}" type="datetimeFigureOut">
              <a:rPr lang="ru-RU" smtClean="0"/>
              <a:pPr/>
              <a:t>06.04.2021</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93EED15-3A43-4CA4-A46A-CB378E0E11B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hyperlink" Target="http://images.yandex.ru/yandsearch?text=%D1%80%D0%B8%D1%81%D1%83%D0%BD%D0%BE%D0%BA%20%D0%B8%D0%BB%D0%B8%20%D0%BA%D0%B0%D1%80%D1%82%D0%B8%D0%BD%D0%BA%D0%B0%20%D1%84%D0%B8%D0%B7%D0%B8%D1%87%D0%B5%D1%81%D0%BA%D0%BE%D0%B9%20%D0%B8%20%D1%85%D0%B8%D0%BC%D0%B8%D1%87%D0%B5%D1%81%D0%BA%D0%BE%D0%B9%20%D1%84%D0%BE%D1%80%D0%BC%D1%83%D0%BB%D1%8B&amp;noreask=1&amp;img_url=dic.academic.ru/pictures/wiki/files/80/Propan-1-ol-2D-flat.png&amp;pos=6&amp;rpt=simage&amp;lr=76" TargetMode="External"/><Relationship Id="rId1" Type="http://schemas.openxmlformats.org/officeDocument/2006/relationships/slideLayout" Target="../slideLayouts/slideLayout2.xml"/><Relationship Id="rId6" Type="http://schemas.openxmlformats.org/officeDocument/2006/relationships/hyperlink" Target="http://images.yandex.ru/yandsearch?text=%D1%80%D0%B8%D1%81%D1%83%D0%BD%D0%BE%D0%BA%20%D0%B8%D0%BB%D0%B8%20%D0%BA%D0%B0%D1%80%D1%82%D0%B8%D0%BD%D0%BA%D0%B0%20%D1%84%D0%B8%D0%B7%D0%B8%D1%87%D0%B5%D1%81%D0%BA%D0%BE%D0%B9%20%D0%B8%20%D0%BC%D0%B0%D1%82%D0%B5%D0%BC%D0%B0%D1%82%D0%B8%D1%87%D0%B5%D1%81%D0%BA%D0%BE%D0%B9%20%D1%84%D0%BE%D1%80%D0%BC%D1%83%D0%BB%D1%8B&amp;img_url=www.0lik.ru/uploads/posts/2010-08/1281016790_0lik.ru_b219945cb24b.jpg&amp;pos=1&amp;rpt=simage" TargetMode="External"/><Relationship Id="rId5" Type="http://schemas.openxmlformats.org/officeDocument/2006/relationships/image" Target="../media/image13.jpeg"/><Relationship Id="rId4" Type="http://schemas.openxmlformats.org/officeDocument/2006/relationships/hyperlink" Target="http://images.yandex.ru/yandsearch?text=%D1%80%D0%B8%D1%81%D1%83%D0%BD%D0%BE%D0%BA%20%D0%B8%D0%BB%D0%B8%20%D0%BA%D0%B0%D1%80%D1%82%D0%B8%D0%BD%D0%BA%D0%B0%20%D1%84%D0%B8%D0%B7%D0%B8%D1%87%D0%B5%D1%81%D0%BA%D0%BE%D0%B9%20%D0%B8%20%D1%85%D0%B8%D0%BC%D0%B8%D1%87%D0%B5%D1%81%D0%BA%D0%BE%D0%B9%20%D1%84%D0%BE%D1%80%D0%BC%D1%83%D0%BB%D1%8B&amp;noreask=1&amp;img_url=www.ichip.ru/img-galerie/testy/biohimiya-na-oboyah/smhstcaffeine800x600.jpg/smhstcaffeine800x600.jpg&amp;pos=11&amp;rpt=simage&amp;lr=76"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ages.yandex.ru/yandsearch?text=%D1%80%D0%B8%D1%81%D1%83%D0%BD%D0%BE%D0%BA%20%D0%B8%D0%BB%D0%B8%20%D0%BA%D0%B0%D1%80%D1%82%D0%B8%D0%BD%D0%BA%D0%B8%20%D1%85%D0%B8%D0%BC%D0%B8%D1%87%D0%B5%D1%81%D0%BA%D0%B8%D0%B9%20%D1%84%D0%BE%D1%80%D0%BC%D1%83%D0%BB&amp;img_url=www.alt-mag.ru/images/ar_flavit_3.jpg&amp;pos=17&amp;rpt=simag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6.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7.wmf"/></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images.yandex.ru/yandsearch?text=%D1%80%D0%B8%D1%81%D1%83%D0%BD%D0%BE%D0%BA%20%D0%B8%D0%BB%D0%B8%20%D0%BA%D0%B0%D1%80%D1%82%D0%B8%D0%BD%D0%BA%D0%B8%20%D0%B3%D0%BB%D0%BE%D0%B1%D1%83%D1%81&amp;img_url=qiq.ws/media/npict/0906/big/globusy_344787.jpeg&amp;pos=17&amp;rpt=simag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images.yandex.ru/yandsearch?text=%D1%80%D0%B8%D1%81%D1%83%D0%BD%D0%BE%D0%BA%20%D0%B8%D0%BB%D0%B8%20%D0%BA%D0%B0%D1%80%D1%82%D0%B8%D0%BD%D0%BA%D0%B0%20%D1%84%D0%B8%D0%B7%D0%B8%D1%87%D0%B5%D1%81%D0%BA%D0%BE%D0%B9%20%D0%B8%20%D0%BC%D0%B0%D1%82%D0%B5%D0%BC%D0%B0%D1%82%D0%B8%D1%87%D0%B5%D1%81%D0%BA%D0%BE%D0%B9%20%D1%84%D0%BE%D1%80%D0%BC%D1%83%D0%BB%D1%8B&amp;img_url=novostey.com/i4/2009/02/07/495d93d21b7a598d087a9d3ef9072122.n495d93d21b7a598d087a9d3ef9072122.jpg&amp;pos=10&amp;rpt=simage"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Презентация к уроку на тема: «Моделирование»</a:t>
            </a:r>
            <a:endParaRPr lang="ru-RU" dirty="0"/>
          </a:p>
        </p:txBody>
      </p:sp>
      <p:sp>
        <p:nvSpPr>
          <p:cNvPr id="4" name="TextBox 3"/>
          <p:cNvSpPr txBox="1"/>
          <p:nvPr/>
        </p:nvSpPr>
        <p:spPr>
          <a:xfrm>
            <a:off x="1214414" y="3429000"/>
            <a:ext cx="6286544" cy="646331"/>
          </a:xfrm>
          <a:prstGeom prst="rect">
            <a:avLst/>
          </a:prstGeom>
          <a:noFill/>
        </p:spPr>
        <p:txBody>
          <a:bodyPr wrap="square" rtlCol="0">
            <a:spAutoFit/>
          </a:bodyPr>
          <a:lstStyle/>
          <a:p>
            <a:pPr algn="ctr"/>
            <a:r>
              <a:rPr lang="ru-RU" sz="3600" b="1" dirty="0" smtClean="0"/>
              <a:t>для 9 класса </a:t>
            </a:r>
            <a:endParaRPr lang="ru-RU" sz="3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928662" y="1857364"/>
            <a:ext cx="7772400" cy="2052638"/>
          </a:xfrm>
        </p:spPr>
        <p:txBody>
          <a:bodyPr/>
          <a:lstStyle/>
          <a:p>
            <a:pPr>
              <a:buNone/>
            </a:pPr>
            <a:r>
              <a:rPr lang="ru-RU" b="1" dirty="0" smtClean="0"/>
              <a:t>Информационные модели</a:t>
            </a:r>
            <a:r>
              <a:rPr lang="ru-RU" dirty="0" smtClean="0"/>
              <a:t> – целенаправленно отобранная информация об объекте, которая отражает наиболее существенные для исследователя свойства этого объекта.</a:t>
            </a:r>
          </a:p>
          <a:p>
            <a:pPr>
              <a:buNone/>
            </a:pPr>
            <a:endParaRPr lang="ru-RU" dirty="0"/>
          </a:p>
        </p:txBody>
      </p:sp>
      <p:sp>
        <p:nvSpPr>
          <p:cNvPr id="4" name="Стрелка вправо 3">
            <a:hlinkClick r:id="rId2" action="ppaction://hlinksldjump"/>
          </p:cNvPr>
          <p:cNvSpPr/>
          <p:nvPr/>
        </p:nvSpPr>
        <p:spPr>
          <a:xfrm>
            <a:off x="7000892" y="5286388"/>
            <a:ext cx="1357322" cy="785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Заголовок 4"/>
          <p:cNvSpPr>
            <a:spLocks noGrp="1"/>
          </p:cNvSpPr>
          <p:nvPr>
            <p:ph type="title"/>
          </p:nvPr>
        </p:nvSpPr>
        <p:spPr/>
        <p:txBody>
          <a:bodyPr/>
          <a:lstStyle/>
          <a:p>
            <a:endParaRPr lang="ru-RU"/>
          </a:p>
        </p:txBody>
      </p:sp>
    </p:spTree>
    <p:extLst>
      <p:ext uri="{BB962C8B-B14F-4D97-AF65-F5344CB8AC3E}">
        <p14:creationId xmlns:p14="http://schemas.microsoft.com/office/powerpoint/2010/main" val="2889791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428604"/>
            <a:ext cx="7772400" cy="857256"/>
          </a:xfrm>
        </p:spPr>
        <p:txBody>
          <a:bodyPr>
            <a:noAutofit/>
          </a:bodyPr>
          <a:lstStyle/>
          <a:p>
            <a:r>
              <a:rPr lang="ru-RU" sz="3600" dirty="0" smtClean="0"/>
              <a:t>Признаки классификаций  информационных моделей: </a:t>
            </a:r>
            <a:endParaRPr lang="ru-RU" sz="3600" dirty="0"/>
          </a:p>
        </p:txBody>
      </p:sp>
      <p:sp>
        <p:nvSpPr>
          <p:cNvPr id="3" name="Содержимое 2"/>
          <p:cNvSpPr>
            <a:spLocks noGrp="1"/>
          </p:cNvSpPr>
          <p:nvPr>
            <p:ph sz="quarter" idx="1"/>
          </p:nvPr>
        </p:nvSpPr>
        <p:spPr>
          <a:xfrm>
            <a:off x="1714480" y="2071678"/>
            <a:ext cx="4943484" cy="2195514"/>
          </a:xfrm>
        </p:spPr>
        <p:txBody>
          <a:bodyPr/>
          <a:lstStyle/>
          <a:p>
            <a:r>
              <a:rPr lang="ru-RU" dirty="0" smtClean="0"/>
              <a:t>по области использования;</a:t>
            </a:r>
          </a:p>
          <a:p>
            <a:r>
              <a:rPr lang="ru-RU" dirty="0" smtClean="0"/>
              <a:t>по фактору времени;</a:t>
            </a:r>
          </a:p>
          <a:p>
            <a:r>
              <a:rPr lang="ru-RU" dirty="0" smtClean="0"/>
              <a:t>по отрасли знаний;</a:t>
            </a:r>
          </a:p>
          <a:p>
            <a:r>
              <a:rPr lang="ru-RU" dirty="0" smtClean="0"/>
              <a:t>по форме представления.  </a:t>
            </a:r>
          </a:p>
          <a:p>
            <a:pPr>
              <a:buNone/>
            </a:pP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Line 8"/>
          <p:cNvSpPr>
            <a:spLocks noChangeShapeType="1"/>
          </p:cNvSpPr>
          <p:nvPr/>
        </p:nvSpPr>
        <p:spPr bwMode="auto">
          <a:xfrm flipH="1">
            <a:off x="4211638" y="1557338"/>
            <a:ext cx="1655762" cy="719137"/>
          </a:xfrm>
          <a:prstGeom prst="line">
            <a:avLst/>
          </a:prstGeom>
          <a:noFill/>
          <a:ln w="38100" algn="ctr">
            <a:solidFill>
              <a:schemeClr val="accent1"/>
            </a:solidFill>
            <a:round/>
            <a:headEnd type="triangle" w="med" len="me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endParaRPr lang="ru-RU"/>
          </a:p>
        </p:txBody>
      </p:sp>
      <p:sp>
        <p:nvSpPr>
          <p:cNvPr id="25" name="Rectangle 4"/>
          <p:cNvSpPr>
            <a:spLocks noChangeArrowheads="1"/>
          </p:cNvSpPr>
          <p:nvPr/>
        </p:nvSpPr>
        <p:spPr bwMode="auto">
          <a:xfrm>
            <a:off x="5867400" y="1268413"/>
            <a:ext cx="2449513"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Физическая</a:t>
            </a:r>
          </a:p>
        </p:txBody>
      </p:sp>
      <p:sp>
        <p:nvSpPr>
          <p:cNvPr id="2" name="Rectangle 4"/>
          <p:cNvSpPr>
            <a:spLocks noChangeArrowheads="1"/>
          </p:cNvSpPr>
          <p:nvPr/>
        </p:nvSpPr>
        <p:spPr bwMode="auto">
          <a:xfrm>
            <a:off x="5867400" y="2349500"/>
            <a:ext cx="2449513"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Экологическая</a:t>
            </a:r>
          </a:p>
        </p:txBody>
      </p:sp>
      <p:sp>
        <p:nvSpPr>
          <p:cNvPr id="3" name="Rectangle 4"/>
          <p:cNvSpPr>
            <a:spLocks noChangeArrowheads="1"/>
          </p:cNvSpPr>
          <p:nvPr/>
        </p:nvSpPr>
        <p:spPr bwMode="auto">
          <a:xfrm>
            <a:off x="5867400" y="1844675"/>
            <a:ext cx="2449513"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Экономическая</a:t>
            </a:r>
          </a:p>
        </p:txBody>
      </p:sp>
      <p:sp>
        <p:nvSpPr>
          <p:cNvPr id="4" name="Rectangle 4"/>
          <p:cNvSpPr>
            <a:spLocks noChangeArrowheads="1"/>
          </p:cNvSpPr>
          <p:nvPr/>
        </p:nvSpPr>
        <p:spPr bwMode="auto">
          <a:xfrm>
            <a:off x="5867400" y="2924175"/>
            <a:ext cx="2447925"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Социологическая</a:t>
            </a:r>
          </a:p>
        </p:txBody>
      </p:sp>
      <p:sp>
        <p:nvSpPr>
          <p:cNvPr id="5" name="Rectangle 4"/>
          <p:cNvSpPr>
            <a:spLocks noChangeArrowheads="1"/>
          </p:cNvSpPr>
          <p:nvPr/>
        </p:nvSpPr>
        <p:spPr bwMode="auto">
          <a:xfrm>
            <a:off x="5938838" y="4292600"/>
            <a:ext cx="2378075"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Статическая</a:t>
            </a:r>
          </a:p>
        </p:txBody>
      </p:sp>
      <p:sp>
        <p:nvSpPr>
          <p:cNvPr id="6" name="Rectangle 4"/>
          <p:cNvSpPr>
            <a:spLocks noChangeArrowheads="1"/>
          </p:cNvSpPr>
          <p:nvPr/>
        </p:nvSpPr>
        <p:spPr bwMode="auto">
          <a:xfrm>
            <a:off x="5938838" y="3716338"/>
            <a:ext cx="2378075"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Динамическая</a:t>
            </a:r>
          </a:p>
        </p:txBody>
      </p:sp>
      <p:sp>
        <p:nvSpPr>
          <p:cNvPr id="7" name="Rectangle 4"/>
          <p:cNvSpPr>
            <a:spLocks noChangeArrowheads="1"/>
          </p:cNvSpPr>
          <p:nvPr/>
        </p:nvSpPr>
        <p:spPr bwMode="auto">
          <a:xfrm>
            <a:off x="5938838" y="5516563"/>
            <a:ext cx="2378075"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Образная</a:t>
            </a:r>
          </a:p>
        </p:txBody>
      </p:sp>
      <p:sp>
        <p:nvSpPr>
          <p:cNvPr id="8" name="Rectangle 4"/>
          <p:cNvSpPr>
            <a:spLocks noChangeArrowheads="1"/>
          </p:cNvSpPr>
          <p:nvPr/>
        </p:nvSpPr>
        <p:spPr bwMode="auto">
          <a:xfrm>
            <a:off x="5938838" y="4940300"/>
            <a:ext cx="2378075"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Знаковая</a:t>
            </a:r>
          </a:p>
        </p:txBody>
      </p:sp>
      <p:sp>
        <p:nvSpPr>
          <p:cNvPr id="9" name="Rectangle 4"/>
          <p:cNvSpPr>
            <a:spLocks noChangeArrowheads="1"/>
          </p:cNvSpPr>
          <p:nvPr/>
        </p:nvSpPr>
        <p:spPr bwMode="auto">
          <a:xfrm>
            <a:off x="5938838" y="6092825"/>
            <a:ext cx="2378075"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Смешанная</a:t>
            </a:r>
          </a:p>
        </p:txBody>
      </p:sp>
      <p:sp>
        <p:nvSpPr>
          <p:cNvPr id="10" name="Line 8"/>
          <p:cNvSpPr>
            <a:spLocks noChangeShapeType="1"/>
          </p:cNvSpPr>
          <p:nvPr/>
        </p:nvSpPr>
        <p:spPr bwMode="auto">
          <a:xfrm flipH="1">
            <a:off x="4356100" y="3933825"/>
            <a:ext cx="1511300" cy="287338"/>
          </a:xfrm>
          <a:prstGeom prst="line">
            <a:avLst/>
          </a:prstGeom>
          <a:noFill/>
          <a:ln w="38100" algn="ctr">
            <a:solidFill>
              <a:schemeClr val="accent1"/>
            </a:solidFill>
            <a:round/>
            <a:headEnd type="triangle" w="med" len="me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endParaRPr lang="ru-RU"/>
          </a:p>
        </p:txBody>
      </p:sp>
      <p:sp>
        <p:nvSpPr>
          <p:cNvPr id="11" name="Line 8"/>
          <p:cNvSpPr>
            <a:spLocks noChangeShapeType="1"/>
          </p:cNvSpPr>
          <p:nvPr/>
        </p:nvSpPr>
        <p:spPr bwMode="auto">
          <a:xfrm flipH="1" flipV="1">
            <a:off x="4284663" y="4292600"/>
            <a:ext cx="1655762" cy="215900"/>
          </a:xfrm>
          <a:prstGeom prst="line">
            <a:avLst/>
          </a:prstGeom>
          <a:noFill/>
          <a:ln w="38100" algn="ctr">
            <a:solidFill>
              <a:schemeClr val="accent1"/>
            </a:solidFill>
            <a:round/>
            <a:headEnd type="triangle" w="med" len="me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endParaRPr lang="ru-RU"/>
          </a:p>
        </p:txBody>
      </p:sp>
      <p:sp>
        <p:nvSpPr>
          <p:cNvPr id="23" name="Rectangle 6"/>
          <p:cNvSpPr>
            <a:spLocks noChangeArrowheads="1"/>
          </p:cNvSpPr>
          <p:nvPr/>
        </p:nvSpPr>
        <p:spPr bwMode="auto">
          <a:xfrm>
            <a:off x="1187450" y="3716338"/>
            <a:ext cx="3168650" cy="108108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200" b="1">
                <a:solidFill>
                  <a:srgbClr val="FFFFFF"/>
                </a:solidFill>
                <a:latin typeface="Arial" charset="0"/>
                <a:cs typeface="Arial" charset="0"/>
              </a:rPr>
              <a:t>Временной</a:t>
            </a:r>
          </a:p>
          <a:p>
            <a:pPr>
              <a:defRPr/>
            </a:pPr>
            <a:r>
              <a:rPr lang="ru-RU" sz="2200" b="1">
                <a:solidFill>
                  <a:srgbClr val="FFFFFF"/>
                </a:solidFill>
                <a:latin typeface="Arial" charset="0"/>
                <a:cs typeface="Arial" charset="0"/>
              </a:rPr>
              <a:t>фактор</a:t>
            </a:r>
          </a:p>
        </p:txBody>
      </p:sp>
      <p:sp>
        <p:nvSpPr>
          <p:cNvPr id="12" name="Line 8"/>
          <p:cNvSpPr>
            <a:spLocks noChangeShapeType="1"/>
          </p:cNvSpPr>
          <p:nvPr/>
        </p:nvSpPr>
        <p:spPr bwMode="auto">
          <a:xfrm flipH="1" flipV="1">
            <a:off x="4140200" y="2276475"/>
            <a:ext cx="1727200" cy="288925"/>
          </a:xfrm>
          <a:prstGeom prst="line">
            <a:avLst/>
          </a:prstGeom>
          <a:noFill/>
          <a:ln w="38100" algn="ctr">
            <a:solidFill>
              <a:schemeClr val="accent1"/>
            </a:solidFill>
            <a:round/>
            <a:headEnd type="triangle" w="med" len="me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endParaRPr lang="ru-RU"/>
          </a:p>
        </p:txBody>
      </p:sp>
      <p:sp>
        <p:nvSpPr>
          <p:cNvPr id="13" name="Line 8"/>
          <p:cNvSpPr>
            <a:spLocks noChangeShapeType="1"/>
          </p:cNvSpPr>
          <p:nvPr/>
        </p:nvSpPr>
        <p:spPr bwMode="auto">
          <a:xfrm flipH="1" flipV="1">
            <a:off x="4140200" y="2276475"/>
            <a:ext cx="1655763" cy="792163"/>
          </a:xfrm>
          <a:prstGeom prst="line">
            <a:avLst/>
          </a:prstGeom>
          <a:noFill/>
          <a:ln w="38100" algn="ctr">
            <a:solidFill>
              <a:schemeClr val="accent1"/>
            </a:solidFill>
            <a:round/>
            <a:headEnd type="triangle" w="med" len="me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endParaRPr lang="ru-RU"/>
          </a:p>
        </p:txBody>
      </p:sp>
      <p:sp>
        <p:nvSpPr>
          <p:cNvPr id="14" name="Line 8"/>
          <p:cNvSpPr>
            <a:spLocks noChangeShapeType="1"/>
          </p:cNvSpPr>
          <p:nvPr/>
        </p:nvSpPr>
        <p:spPr bwMode="auto">
          <a:xfrm flipH="1">
            <a:off x="4211638" y="2060575"/>
            <a:ext cx="1655762" cy="215900"/>
          </a:xfrm>
          <a:prstGeom prst="line">
            <a:avLst/>
          </a:prstGeom>
          <a:noFill/>
          <a:ln w="38100" algn="ctr">
            <a:solidFill>
              <a:schemeClr val="accent1"/>
            </a:solidFill>
            <a:round/>
            <a:headEnd type="triangle" w="med" len="me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endParaRPr lang="ru-RU"/>
          </a:p>
        </p:txBody>
      </p:sp>
      <p:sp>
        <p:nvSpPr>
          <p:cNvPr id="15" name="Rectangle 6"/>
          <p:cNvSpPr>
            <a:spLocks noChangeArrowheads="1"/>
          </p:cNvSpPr>
          <p:nvPr/>
        </p:nvSpPr>
        <p:spPr bwMode="auto">
          <a:xfrm>
            <a:off x="1116013" y="1700213"/>
            <a:ext cx="3168650" cy="108108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200" b="1">
                <a:solidFill>
                  <a:srgbClr val="FFFFFF"/>
                </a:solidFill>
                <a:latin typeface="Arial" charset="0"/>
                <a:cs typeface="Arial" charset="0"/>
              </a:rPr>
              <a:t>Предметная</a:t>
            </a:r>
          </a:p>
          <a:p>
            <a:pPr>
              <a:defRPr/>
            </a:pPr>
            <a:r>
              <a:rPr lang="ru-RU" sz="2200" b="1">
                <a:solidFill>
                  <a:srgbClr val="FFFFFF"/>
                </a:solidFill>
                <a:latin typeface="Arial" charset="0"/>
                <a:cs typeface="Arial" charset="0"/>
              </a:rPr>
              <a:t>область</a:t>
            </a:r>
          </a:p>
        </p:txBody>
      </p:sp>
      <p:sp>
        <p:nvSpPr>
          <p:cNvPr id="16" name="Line 8"/>
          <p:cNvSpPr>
            <a:spLocks noChangeShapeType="1"/>
          </p:cNvSpPr>
          <p:nvPr/>
        </p:nvSpPr>
        <p:spPr bwMode="auto">
          <a:xfrm flipH="1">
            <a:off x="4211638" y="5230813"/>
            <a:ext cx="1655762" cy="719137"/>
          </a:xfrm>
          <a:prstGeom prst="line">
            <a:avLst/>
          </a:prstGeom>
          <a:noFill/>
          <a:ln w="38100" algn="ctr">
            <a:solidFill>
              <a:schemeClr val="accent1"/>
            </a:solidFill>
            <a:round/>
            <a:headEnd type="triangle" w="med" len="me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endParaRPr lang="ru-RU"/>
          </a:p>
        </p:txBody>
      </p:sp>
      <p:sp>
        <p:nvSpPr>
          <p:cNvPr id="17" name="Line 8"/>
          <p:cNvSpPr>
            <a:spLocks noChangeShapeType="1"/>
          </p:cNvSpPr>
          <p:nvPr/>
        </p:nvSpPr>
        <p:spPr bwMode="auto">
          <a:xfrm flipH="1" flipV="1">
            <a:off x="4140200" y="5949950"/>
            <a:ext cx="1727200" cy="288925"/>
          </a:xfrm>
          <a:prstGeom prst="line">
            <a:avLst/>
          </a:prstGeom>
          <a:noFill/>
          <a:ln w="38100" algn="ctr">
            <a:solidFill>
              <a:schemeClr val="accent1"/>
            </a:solidFill>
            <a:round/>
            <a:headEnd type="triangle" w="med" len="me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endParaRPr lang="ru-RU"/>
          </a:p>
        </p:txBody>
      </p:sp>
      <p:sp>
        <p:nvSpPr>
          <p:cNvPr id="18" name="Line 8"/>
          <p:cNvSpPr>
            <a:spLocks noChangeShapeType="1"/>
          </p:cNvSpPr>
          <p:nvPr/>
        </p:nvSpPr>
        <p:spPr bwMode="auto">
          <a:xfrm flipH="1">
            <a:off x="4211638" y="5734050"/>
            <a:ext cx="1655762" cy="215900"/>
          </a:xfrm>
          <a:prstGeom prst="line">
            <a:avLst/>
          </a:prstGeom>
          <a:noFill/>
          <a:ln w="38100" algn="ctr">
            <a:solidFill>
              <a:schemeClr val="accent1"/>
            </a:solidFill>
            <a:round/>
            <a:headEnd type="triangle" w="med" len="me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endParaRPr lang="ru-RU"/>
          </a:p>
        </p:txBody>
      </p:sp>
      <p:sp>
        <p:nvSpPr>
          <p:cNvPr id="19" name="Rectangle 6"/>
          <p:cNvSpPr>
            <a:spLocks noChangeArrowheads="1"/>
          </p:cNvSpPr>
          <p:nvPr/>
        </p:nvSpPr>
        <p:spPr bwMode="auto">
          <a:xfrm>
            <a:off x="1116013" y="5445125"/>
            <a:ext cx="3168650" cy="1081088"/>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200" b="1">
                <a:solidFill>
                  <a:srgbClr val="FFFFFF"/>
                </a:solidFill>
                <a:latin typeface="Arial" charset="0"/>
                <a:cs typeface="Arial" charset="0"/>
              </a:rPr>
              <a:t>Форма </a:t>
            </a:r>
          </a:p>
          <a:p>
            <a:pPr>
              <a:defRPr/>
            </a:pPr>
            <a:r>
              <a:rPr lang="ru-RU" sz="2200" b="1">
                <a:solidFill>
                  <a:srgbClr val="FFFFFF"/>
                </a:solidFill>
                <a:latin typeface="Arial" charset="0"/>
                <a:cs typeface="Arial" charset="0"/>
              </a:rPr>
              <a:t>представления</a:t>
            </a:r>
          </a:p>
        </p:txBody>
      </p:sp>
      <p:sp>
        <p:nvSpPr>
          <p:cNvPr id="7191" name="Заголовок 2"/>
          <p:cNvSpPr>
            <a:spLocks/>
          </p:cNvSpPr>
          <p:nvPr/>
        </p:nvSpPr>
        <p:spPr bwMode="auto">
          <a:xfrm>
            <a:off x="323850" y="188913"/>
            <a:ext cx="83629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spcBef>
                <a:spcPct val="0"/>
              </a:spcBef>
              <a:buFontTx/>
              <a:buNone/>
            </a:pPr>
            <a:r>
              <a:rPr lang="ru-RU" altLang="ru-RU" sz="4000" b="1">
                <a:solidFill>
                  <a:schemeClr val="tx2"/>
                </a:solidFill>
              </a:rPr>
              <a:t>Классификация информационных моделей</a:t>
            </a:r>
          </a:p>
        </p:txBody>
      </p:sp>
    </p:spTree>
    <p:extLst>
      <p:ext uri="{BB962C8B-B14F-4D97-AF65-F5344CB8AC3E}">
        <p14:creationId xmlns:p14="http://schemas.microsoft.com/office/powerpoint/2010/main" val="68540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1000"/>
                                        <p:tgtEl>
                                          <p:spTgt spid="30"/>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childTnLst>
                                </p:cTn>
                              </p:par>
                            </p:childTnLst>
                          </p:cTn>
                        </p:par>
                        <p:par>
                          <p:cTn id="16" fill="hold" nodeType="afterGroup">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1000"/>
                                        <p:tgtEl>
                                          <p:spTgt spid="14"/>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cTn>
                              </p:par>
                            </p:childTnLst>
                          </p:cTn>
                        </p:par>
                        <p:par>
                          <p:cTn id="24" fill="hold" nodeType="afterGroup">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par>
                          <p:cTn id="28" fill="hold" nodeType="afterGroup">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childTnLst>
                          </p:cTn>
                        </p:par>
                        <p:par>
                          <p:cTn id="32" fill="hold" nodeType="afterGroup">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1000"/>
                                        <p:tgtEl>
                                          <p:spTgt spid="13"/>
                                        </p:tgtEl>
                                      </p:cBhvr>
                                    </p:animEffect>
                                  </p:childTnLst>
                                </p:cTn>
                              </p:par>
                            </p:childTnLst>
                          </p:cTn>
                        </p:par>
                        <p:par>
                          <p:cTn id="36" fill="hold" nodeType="afterGroup">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childTnLst>
                                </p:cTn>
                              </p:par>
                            </p:childTnLst>
                          </p:cTn>
                        </p:par>
                        <p:par>
                          <p:cTn id="40" fill="hold" nodeType="afterGroup">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childTnLst>
                                </p:cTn>
                              </p:par>
                            </p:childTnLst>
                          </p:cTn>
                        </p:par>
                        <p:par>
                          <p:cTn id="44" fill="hold" nodeType="afterGroup">
                            <p:stCondLst>
                              <p:cond delay="100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1000"/>
                                        <p:tgtEl>
                                          <p:spTgt spid="10"/>
                                        </p:tgtEl>
                                      </p:cBhvr>
                                    </p:animEffect>
                                  </p:childTnLst>
                                </p:cTn>
                              </p:par>
                            </p:childTnLst>
                          </p:cTn>
                        </p:par>
                        <p:par>
                          <p:cTn id="48" fill="hold" nodeType="afterGroup">
                            <p:stCondLst>
                              <p:cond delay="11000"/>
                            </p:stCondLst>
                            <p:childTnLst>
                              <p:par>
                                <p:cTn id="49" presetID="10" presetClass="entr" presetSubtype="0"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1000"/>
                                        <p:tgtEl>
                                          <p:spTgt spid="6"/>
                                        </p:tgtEl>
                                      </p:cBhvr>
                                    </p:animEffect>
                                  </p:childTnLst>
                                </p:cTn>
                              </p:par>
                            </p:childTnLst>
                          </p:cTn>
                        </p:par>
                        <p:par>
                          <p:cTn id="52" fill="hold" nodeType="afterGroup">
                            <p:stCondLst>
                              <p:cond delay="12000"/>
                            </p:stCondLst>
                            <p:childTnLst>
                              <p:par>
                                <p:cTn id="53" presetID="22" presetClass="entr" presetSubtype="8"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1000"/>
                                        <p:tgtEl>
                                          <p:spTgt spid="11"/>
                                        </p:tgtEl>
                                      </p:cBhvr>
                                    </p:animEffect>
                                  </p:childTnLst>
                                </p:cTn>
                              </p:par>
                            </p:childTnLst>
                          </p:cTn>
                        </p:par>
                        <p:par>
                          <p:cTn id="56" fill="hold" nodeType="afterGroup">
                            <p:stCondLst>
                              <p:cond delay="13000"/>
                            </p:stCondLst>
                            <p:childTnLst>
                              <p:par>
                                <p:cTn id="57" presetID="10"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childTnLst>
                                </p:cTn>
                              </p:par>
                            </p:childTnLst>
                          </p:cTn>
                        </p:par>
                        <p:par>
                          <p:cTn id="60" fill="hold" nodeType="afterGroup">
                            <p:stCondLst>
                              <p:cond delay="14000"/>
                            </p:stCondLst>
                            <p:childTnLst>
                              <p:par>
                                <p:cTn id="61" presetID="10"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childTnLst>
                                </p:cTn>
                              </p:par>
                            </p:childTnLst>
                          </p:cTn>
                        </p:par>
                        <p:par>
                          <p:cTn id="64" fill="hold" nodeType="afterGroup">
                            <p:stCondLst>
                              <p:cond delay="150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1000"/>
                                        <p:tgtEl>
                                          <p:spTgt spid="16"/>
                                        </p:tgtEl>
                                      </p:cBhvr>
                                    </p:animEffect>
                                  </p:childTnLst>
                                </p:cTn>
                              </p:par>
                            </p:childTnLst>
                          </p:cTn>
                        </p:par>
                        <p:par>
                          <p:cTn id="68" fill="hold" nodeType="afterGroup">
                            <p:stCondLst>
                              <p:cond delay="16000"/>
                            </p:stCondLst>
                            <p:childTnLst>
                              <p:par>
                                <p:cTn id="69" presetID="10" presetClass="entr" presetSubtype="0"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1000"/>
                                        <p:tgtEl>
                                          <p:spTgt spid="8"/>
                                        </p:tgtEl>
                                      </p:cBhvr>
                                    </p:animEffect>
                                  </p:childTnLst>
                                </p:cTn>
                              </p:par>
                            </p:childTnLst>
                          </p:cTn>
                        </p:par>
                        <p:par>
                          <p:cTn id="72" fill="hold" nodeType="afterGroup">
                            <p:stCondLst>
                              <p:cond delay="17000"/>
                            </p:stCondLst>
                            <p:childTnLst>
                              <p:par>
                                <p:cTn id="73" presetID="22" presetClass="entr" presetSubtype="8"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1000"/>
                                        <p:tgtEl>
                                          <p:spTgt spid="18"/>
                                        </p:tgtEl>
                                      </p:cBhvr>
                                    </p:animEffect>
                                  </p:childTnLst>
                                </p:cTn>
                              </p:par>
                            </p:childTnLst>
                          </p:cTn>
                        </p:par>
                        <p:par>
                          <p:cTn id="76" fill="hold" nodeType="afterGroup">
                            <p:stCondLst>
                              <p:cond delay="18000"/>
                            </p:stCondLst>
                            <p:childTnLst>
                              <p:par>
                                <p:cTn id="77" presetID="10" presetClass="entr" presetSubtype="0" fill="hold" grpId="0" nodeType="after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1000"/>
                                        <p:tgtEl>
                                          <p:spTgt spid="7"/>
                                        </p:tgtEl>
                                      </p:cBhvr>
                                    </p:animEffect>
                                  </p:childTnLst>
                                </p:cTn>
                              </p:par>
                            </p:childTnLst>
                          </p:cTn>
                        </p:par>
                        <p:par>
                          <p:cTn id="80" fill="hold" nodeType="afterGroup">
                            <p:stCondLst>
                              <p:cond delay="19000"/>
                            </p:stCondLst>
                            <p:childTnLst>
                              <p:par>
                                <p:cTn id="81" presetID="22" presetClass="entr" presetSubtype="8"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left)">
                                      <p:cBhvr>
                                        <p:cTn id="83" dur="1000"/>
                                        <p:tgtEl>
                                          <p:spTgt spid="17"/>
                                        </p:tgtEl>
                                      </p:cBhvr>
                                    </p:animEffect>
                                  </p:childTnLst>
                                </p:cTn>
                              </p:par>
                            </p:childTnLst>
                          </p:cTn>
                        </p:par>
                        <p:par>
                          <p:cTn id="84" fill="hold" nodeType="afterGroup">
                            <p:stCondLst>
                              <p:cond delay="20000"/>
                            </p:stCondLst>
                            <p:childTnLst>
                              <p:par>
                                <p:cTn id="85" presetID="10" presetClass="entr" presetSubtype="0" fill="hold" grpId="0" nodeType="after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fade">
                                      <p:cBhvr>
                                        <p:cTn id="8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5" grpId="0" animBg="1"/>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23"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500042"/>
            <a:ext cx="7772400" cy="1143000"/>
          </a:xfrm>
        </p:spPr>
        <p:txBody>
          <a:bodyPr>
            <a:normAutofit fontScale="90000"/>
          </a:bodyPr>
          <a:lstStyle/>
          <a:p>
            <a:pPr algn="ctr"/>
            <a:r>
              <a:rPr lang="ru-RU" dirty="0" smtClean="0"/>
              <a:t>Классификация моделей</a:t>
            </a:r>
            <a:br>
              <a:rPr lang="ru-RU" dirty="0" smtClean="0"/>
            </a:br>
            <a:r>
              <a:rPr lang="ru-RU" dirty="0" smtClean="0"/>
              <a:t> по области использования</a:t>
            </a:r>
            <a:endParaRPr lang="ru-RU" dirty="0"/>
          </a:p>
        </p:txBody>
      </p:sp>
      <p:sp>
        <p:nvSpPr>
          <p:cNvPr id="4" name="Содержимое 3"/>
          <p:cNvSpPr>
            <a:spLocks noGrp="1"/>
          </p:cNvSpPr>
          <p:nvPr>
            <p:ph sz="quarter" idx="1"/>
          </p:nvPr>
        </p:nvSpPr>
        <p:spPr>
          <a:xfrm>
            <a:off x="928662" y="2143116"/>
            <a:ext cx="7772400" cy="1481134"/>
          </a:xfrm>
        </p:spPr>
        <p:txBody>
          <a:bodyPr/>
          <a:lstStyle/>
          <a:p>
            <a:pPr>
              <a:buNone/>
            </a:pPr>
            <a:r>
              <a:rPr lang="ru-RU" b="1" dirty="0" smtClean="0"/>
              <a:t>Учебные модели</a:t>
            </a:r>
            <a:r>
              <a:rPr lang="ru-RU" dirty="0" smtClean="0"/>
              <a:t> – используются при обучении. Это могут быть наглядные пособия, различные тренажеры, обучающие программы.</a:t>
            </a:r>
          </a:p>
          <a:p>
            <a:pPr>
              <a:buNone/>
            </a:pPr>
            <a:endParaRPr lang="ru-RU" dirty="0"/>
          </a:p>
        </p:txBody>
      </p:sp>
      <p:sp>
        <p:nvSpPr>
          <p:cNvPr id="5" name="Стрелка вправо 4">
            <a:hlinkClick r:id="rId2" action="ppaction://hlinksldjump"/>
          </p:cNvPr>
          <p:cNvSpPr/>
          <p:nvPr/>
        </p:nvSpPr>
        <p:spPr>
          <a:xfrm>
            <a:off x="7215206" y="5572140"/>
            <a:ext cx="1357322" cy="785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Классификация моделей</a:t>
            </a:r>
            <a:br>
              <a:rPr lang="ru-RU" dirty="0" smtClean="0"/>
            </a:br>
            <a:r>
              <a:rPr lang="ru-RU" dirty="0" smtClean="0"/>
              <a:t> по области использования</a:t>
            </a:r>
            <a:endParaRPr lang="ru-RU" dirty="0"/>
          </a:p>
        </p:txBody>
      </p:sp>
      <p:sp>
        <p:nvSpPr>
          <p:cNvPr id="3" name="Содержимое 2"/>
          <p:cNvSpPr>
            <a:spLocks noGrp="1"/>
          </p:cNvSpPr>
          <p:nvPr>
            <p:ph sz="quarter" idx="1"/>
          </p:nvPr>
        </p:nvSpPr>
        <p:spPr>
          <a:xfrm>
            <a:off x="642910" y="1785926"/>
            <a:ext cx="7772400" cy="3786214"/>
          </a:xfrm>
        </p:spPr>
        <p:txBody>
          <a:bodyPr>
            <a:normAutofit fontScale="92500" lnSpcReduction="10000"/>
          </a:bodyPr>
          <a:lstStyle/>
          <a:p>
            <a:pPr>
              <a:buNone/>
            </a:pPr>
            <a:r>
              <a:rPr lang="ru-RU" b="1" dirty="0" smtClean="0"/>
              <a:t>Опытные модели</a:t>
            </a:r>
            <a:r>
              <a:rPr lang="ru-RU" dirty="0" smtClean="0"/>
              <a:t> – это уменьшенные или увеличенные копии проектируемого объекта. Используют для исследования и прогнозирования его будущих характеристик.</a:t>
            </a:r>
          </a:p>
          <a:p>
            <a:pPr>
              <a:buNone/>
            </a:pPr>
            <a:r>
              <a:rPr lang="ru-RU" i="1" dirty="0" smtClean="0"/>
              <a:t>Например, модель корабля исследуется в бассейне для изучения устойчивости судна при качке, модель автомобиля «продувается» в аэродинамической трубе с целью исследования обтекаемости кузова, модель сооружения используется для привязки здания к конкретной местности и т.д.</a:t>
            </a:r>
          </a:p>
          <a:p>
            <a:pPr>
              <a:buNone/>
            </a:pPr>
            <a:endParaRPr lang="ru-RU" dirty="0" smtClean="0"/>
          </a:p>
          <a:p>
            <a:pPr>
              <a:buNone/>
            </a:pPr>
            <a:endParaRPr lang="ru-RU" dirty="0" smtClean="0"/>
          </a:p>
          <a:p>
            <a:pPr>
              <a:buNone/>
            </a:pPr>
            <a:endParaRPr lang="ru-RU" dirty="0"/>
          </a:p>
        </p:txBody>
      </p:sp>
      <p:sp>
        <p:nvSpPr>
          <p:cNvPr id="4" name="Стрелка вправо 3">
            <a:hlinkClick r:id="rId2" action="ppaction://hlinksldjump"/>
          </p:cNvPr>
          <p:cNvSpPr/>
          <p:nvPr/>
        </p:nvSpPr>
        <p:spPr>
          <a:xfrm>
            <a:off x="7215206" y="5572140"/>
            <a:ext cx="1357322" cy="785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Классификация моделей</a:t>
            </a:r>
            <a:br>
              <a:rPr lang="ru-RU" dirty="0" smtClean="0"/>
            </a:br>
            <a:r>
              <a:rPr lang="ru-RU" dirty="0" smtClean="0"/>
              <a:t> по области использования</a:t>
            </a:r>
            <a:endParaRPr lang="ru-RU" dirty="0"/>
          </a:p>
        </p:txBody>
      </p:sp>
      <p:sp>
        <p:nvSpPr>
          <p:cNvPr id="3" name="Содержимое 2"/>
          <p:cNvSpPr>
            <a:spLocks noGrp="1"/>
          </p:cNvSpPr>
          <p:nvPr>
            <p:ph sz="quarter" idx="1"/>
          </p:nvPr>
        </p:nvSpPr>
        <p:spPr>
          <a:xfrm>
            <a:off x="914400" y="1447800"/>
            <a:ext cx="7772400" cy="2838456"/>
          </a:xfrm>
        </p:spPr>
        <p:txBody>
          <a:bodyPr/>
          <a:lstStyle/>
          <a:p>
            <a:pPr>
              <a:buNone/>
            </a:pPr>
            <a:r>
              <a:rPr lang="ru-RU" b="1" dirty="0" smtClean="0"/>
              <a:t>Научно–технические модели</a:t>
            </a:r>
            <a:r>
              <a:rPr lang="ru-RU" dirty="0" smtClean="0"/>
              <a:t> -  создаются для исследования процессов и явлений. </a:t>
            </a:r>
          </a:p>
          <a:p>
            <a:pPr>
              <a:buNone/>
            </a:pPr>
            <a:r>
              <a:rPr lang="ru-RU" dirty="0" smtClean="0"/>
              <a:t>К таким моделям можно отнести, например, прибор для получения грозового электрического разряда или стенд для проверки телевизоров.</a:t>
            </a:r>
          </a:p>
          <a:p>
            <a:pPr>
              <a:buNone/>
            </a:pPr>
            <a:endParaRPr lang="ru-RU" dirty="0"/>
          </a:p>
        </p:txBody>
      </p:sp>
      <p:sp>
        <p:nvSpPr>
          <p:cNvPr id="5" name="Стрелка вправо 4">
            <a:hlinkClick r:id="rId2" action="ppaction://hlinksldjump"/>
          </p:cNvPr>
          <p:cNvSpPr/>
          <p:nvPr/>
        </p:nvSpPr>
        <p:spPr>
          <a:xfrm>
            <a:off x="7215206" y="5572140"/>
            <a:ext cx="1357322" cy="785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Классификация моделей</a:t>
            </a:r>
            <a:br>
              <a:rPr lang="ru-RU" dirty="0" smtClean="0"/>
            </a:br>
            <a:r>
              <a:rPr lang="ru-RU" dirty="0" smtClean="0"/>
              <a:t> по области использования</a:t>
            </a:r>
            <a:endParaRPr lang="ru-RU" dirty="0"/>
          </a:p>
        </p:txBody>
      </p:sp>
      <p:sp>
        <p:nvSpPr>
          <p:cNvPr id="3" name="Содержимое 2"/>
          <p:cNvSpPr>
            <a:spLocks noGrp="1"/>
          </p:cNvSpPr>
          <p:nvPr>
            <p:ph sz="quarter" idx="1"/>
          </p:nvPr>
        </p:nvSpPr>
        <p:spPr>
          <a:xfrm>
            <a:off x="914400" y="1447800"/>
            <a:ext cx="7772400" cy="3838588"/>
          </a:xfrm>
        </p:spPr>
        <p:txBody>
          <a:bodyPr/>
          <a:lstStyle/>
          <a:p>
            <a:pPr>
              <a:buNone/>
            </a:pPr>
            <a:r>
              <a:rPr lang="ru-RU" b="1" dirty="0" smtClean="0"/>
              <a:t>Игровые модел</a:t>
            </a:r>
            <a:r>
              <a:rPr lang="ru-RU" dirty="0" smtClean="0"/>
              <a:t>и – это военные, экономические, спортивные, деловые игры. </a:t>
            </a:r>
          </a:p>
          <a:p>
            <a:pPr>
              <a:buNone/>
            </a:pPr>
            <a:r>
              <a:rPr lang="ru-RU" dirty="0" smtClean="0"/>
              <a:t>Эти модели как бы репетируют поведение объекта в различных ситуациях, проигрывая их с учетом возможной реакции со стороны конкурента, союзника или противника. С помощью игровых моделей можно оказывать психологическую помощь больным, разрешать конфликтные ситуации.</a:t>
            </a:r>
          </a:p>
          <a:p>
            <a:pPr>
              <a:buNone/>
            </a:pPr>
            <a:endParaRPr lang="ru-RU" dirty="0"/>
          </a:p>
        </p:txBody>
      </p:sp>
      <p:sp>
        <p:nvSpPr>
          <p:cNvPr id="4" name="Стрелка вправо 3">
            <a:hlinkClick r:id="rId2" action="ppaction://hlinksldjump"/>
          </p:cNvPr>
          <p:cNvSpPr/>
          <p:nvPr/>
        </p:nvSpPr>
        <p:spPr>
          <a:xfrm>
            <a:off x="7215206" y="5572140"/>
            <a:ext cx="1357322" cy="785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Классификация моделей</a:t>
            </a:r>
            <a:br>
              <a:rPr lang="ru-RU" dirty="0" smtClean="0"/>
            </a:br>
            <a:r>
              <a:rPr lang="ru-RU" dirty="0" smtClean="0"/>
              <a:t> по области использования</a:t>
            </a:r>
            <a:endParaRPr lang="ru-RU" dirty="0"/>
          </a:p>
        </p:txBody>
      </p:sp>
      <p:sp>
        <p:nvSpPr>
          <p:cNvPr id="3" name="Содержимое 2"/>
          <p:cNvSpPr>
            <a:spLocks noGrp="1"/>
          </p:cNvSpPr>
          <p:nvPr>
            <p:ph sz="quarter" idx="1"/>
          </p:nvPr>
        </p:nvSpPr>
        <p:spPr>
          <a:xfrm>
            <a:off x="914400" y="1447800"/>
            <a:ext cx="7772400" cy="4410092"/>
          </a:xfrm>
        </p:spPr>
        <p:txBody>
          <a:bodyPr/>
          <a:lstStyle/>
          <a:p>
            <a:pPr>
              <a:buNone/>
            </a:pPr>
            <a:r>
              <a:rPr lang="ru-RU" b="1" dirty="0" smtClean="0"/>
              <a:t>Имитационные модели</a:t>
            </a:r>
            <a:r>
              <a:rPr lang="ru-RU" dirty="0" smtClean="0"/>
              <a:t> непросто отражают реальность с той или иной степенью точности, а имитируют ее. Эксперименты с моделей проводят при разных исходных данных. По результатам исследования делаются выводы. Такой метод подбора правильного решения получил название (метод проб и ошибок). </a:t>
            </a:r>
          </a:p>
          <a:p>
            <a:pPr>
              <a:buNone/>
            </a:pPr>
            <a:r>
              <a:rPr lang="ru-RU" dirty="0" smtClean="0"/>
              <a:t>Например, для выявления побочных действий лекарственных препаратов их испытывают в серии опытов над животными.</a:t>
            </a:r>
          </a:p>
          <a:p>
            <a:pPr>
              <a:buNone/>
            </a:pPr>
            <a:endParaRPr lang="ru-RU" dirty="0"/>
          </a:p>
        </p:txBody>
      </p:sp>
      <p:sp>
        <p:nvSpPr>
          <p:cNvPr id="4" name="Стрелка вправо 3">
            <a:hlinkClick r:id="rId2" action="ppaction://hlinksldjump"/>
          </p:cNvPr>
          <p:cNvSpPr/>
          <p:nvPr/>
        </p:nvSpPr>
        <p:spPr>
          <a:xfrm>
            <a:off x="7215206" y="5572140"/>
            <a:ext cx="1357322" cy="785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Классификация моделей </a:t>
            </a:r>
            <a:br>
              <a:rPr lang="ru-RU" dirty="0" smtClean="0"/>
            </a:br>
            <a:r>
              <a:rPr lang="ru-RU" dirty="0" smtClean="0"/>
              <a:t>по фактору времени:</a:t>
            </a:r>
            <a:endParaRPr lang="ru-RU" dirty="0"/>
          </a:p>
        </p:txBody>
      </p:sp>
      <p:sp>
        <p:nvSpPr>
          <p:cNvPr id="3" name="Содержимое 2"/>
          <p:cNvSpPr>
            <a:spLocks noGrp="1"/>
          </p:cNvSpPr>
          <p:nvPr>
            <p:ph sz="quarter" idx="1"/>
          </p:nvPr>
        </p:nvSpPr>
        <p:spPr>
          <a:xfrm>
            <a:off x="3143240" y="1785926"/>
            <a:ext cx="3157534" cy="1338258"/>
          </a:xfrm>
        </p:spPr>
        <p:txBody>
          <a:bodyPr/>
          <a:lstStyle/>
          <a:p>
            <a:r>
              <a:rPr lang="ru-RU" dirty="0" smtClean="0">
                <a:hlinkClick r:id="rId2" action="ppaction://hlinksldjump"/>
              </a:rPr>
              <a:t>Статические</a:t>
            </a:r>
            <a:r>
              <a:rPr lang="ru-RU" dirty="0" smtClean="0"/>
              <a:t> </a:t>
            </a:r>
          </a:p>
          <a:p>
            <a:r>
              <a:rPr lang="ru-RU" dirty="0" smtClean="0">
                <a:hlinkClick r:id="rId3" action="ppaction://hlinksldjump"/>
              </a:rPr>
              <a:t>Динамические</a:t>
            </a:r>
            <a:r>
              <a:rPr lang="ru-RU" dirty="0" smtClean="0"/>
              <a:t> </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Классификация моделей </a:t>
            </a:r>
            <a:br>
              <a:rPr lang="ru-RU" dirty="0" smtClean="0"/>
            </a:br>
            <a:r>
              <a:rPr lang="ru-RU" dirty="0" smtClean="0"/>
              <a:t>по фактору времени:</a:t>
            </a:r>
            <a:endParaRPr lang="ru-RU" dirty="0"/>
          </a:p>
        </p:txBody>
      </p:sp>
      <p:sp>
        <p:nvSpPr>
          <p:cNvPr id="3" name="Содержимое 2"/>
          <p:cNvSpPr>
            <a:spLocks noGrp="1"/>
          </p:cNvSpPr>
          <p:nvPr>
            <p:ph sz="quarter" idx="1"/>
          </p:nvPr>
        </p:nvSpPr>
        <p:spPr>
          <a:xfrm>
            <a:off x="914400" y="1447800"/>
            <a:ext cx="7772400" cy="3838588"/>
          </a:xfrm>
        </p:spPr>
        <p:txBody>
          <a:bodyPr/>
          <a:lstStyle/>
          <a:p>
            <a:pPr>
              <a:buNone/>
            </a:pPr>
            <a:r>
              <a:rPr lang="ru-RU" b="1" dirty="0" smtClean="0"/>
              <a:t>Статические</a:t>
            </a:r>
            <a:r>
              <a:rPr lang="ru-RU" dirty="0" smtClean="0"/>
              <a:t> – модели, описывающие состояние системы в определенный момент времени (единовременный срез информации по данному объекту). </a:t>
            </a:r>
          </a:p>
          <a:p>
            <a:pPr>
              <a:buNone/>
            </a:pPr>
            <a:r>
              <a:rPr lang="ru-RU" dirty="0" smtClean="0"/>
              <a:t>Например, обследование учащихся в стоматологической поликлинике дает состояние их зубов в данный момент времени: соотношение молочных и постоянных, наличие  пломб, дефектов и т.п.</a:t>
            </a:r>
          </a:p>
          <a:p>
            <a:pPr>
              <a:buNone/>
            </a:pPr>
            <a:endParaRPr lang="ru-RU" dirty="0"/>
          </a:p>
        </p:txBody>
      </p:sp>
      <p:sp>
        <p:nvSpPr>
          <p:cNvPr id="4" name="Стрелка вправо 3">
            <a:hlinkClick r:id="rId2" action="ppaction://hlinksldjump"/>
          </p:cNvPr>
          <p:cNvSpPr/>
          <p:nvPr/>
        </p:nvSpPr>
        <p:spPr>
          <a:xfrm>
            <a:off x="7215206" y="5572140"/>
            <a:ext cx="1357322" cy="785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2"/>
          <p:cNvSpPr>
            <a:spLocks/>
          </p:cNvSpPr>
          <p:nvPr/>
        </p:nvSpPr>
        <p:spPr bwMode="auto">
          <a:xfrm>
            <a:off x="468313" y="188913"/>
            <a:ext cx="82184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ru-RU" altLang="ru-RU" sz="4000" b="1">
                <a:solidFill>
                  <a:schemeClr val="tx2"/>
                </a:solidFill>
              </a:rPr>
              <a:t>Модели и моделирование</a:t>
            </a:r>
          </a:p>
        </p:txBody>
      </p:sp>
      <p:sp>
        <p:nvSpPr>
          <p:cNvPr id="37893" name="Text Box 5"/>
          <p:cNvSpPr txBox="1">
            <a:spLocks noChangeArrowheads="1"/>
          </p:cNvSpPr>
          <p:nvPr/>
        </p:nvSpPr>
        <p:spPr bwMode="auto">
          <a:xfrm>
            <a:off x="539750" y="836613"/>
            <a:ext cx="83534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61950"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50000"/>
              </a:spcBef>
              <a:buFontTx/>
              <a:buNone/>
            </a:pPr>
            <a:r>
              <a:rPr lang="ru-RU" altLang="ru-RU" sz="2200">
                <a:latin typeface="Arial" charset="0"/>
              </a:rPr>
              <a:t>Одним из методов познания объектов окружающего мира является моделирование, состоящее в создании и исследовании упрощённых заменителей реальных объектов. Объект-заменитель принято называть моделью, а исходный объект  - прототипом или оригиналом. К созданию моделей прибегают, когда </a:t>
            </a:r>
          </a:p>
        </p:txBody>
      </p:sp>
      <p:sp>
        <p:nvSpPr>
          <p:cNvPr id="37894" name="Text Box 6"/>
          <p:cNvSpPr txBox="1">
            <a:spLocks noChangeArrowheads="1"/>
          </p:cNvSpPr>
          <p:nvPr/>
        </p:nvSpPr>
        <p:spPr bwMode="auto">
          <a:xfrm>
            <a:off x="2843213" y="2519363"/>
            <a:ext cx="518318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ru-RU" altLang="ru-RU" sz="2200">
                <a:latin typeface="Arial" charset="0"/>
              </a:rPr>
              <a:t>исследуемый объект слишком велик.</a:t>
            </a:r>
          </a:p>
        </p:txBody>
      </p:sp>
      <p:pic>
        <p:nvPicPr>
          <p:cNvPr id="37896" name="Picture 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1775" y="3068638"/>
            <a:ext cx="3294063"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Text Box 9"/>
          <p:cNvSpPr txBox="1">
            <a:spLocks noChangeArrowheads="1"/>
          </p:cNvSpPr>
          <p:nvPr/>
        </p:nvSpPr>
        <p:spPr bwMode="auto">
          <a:xfrm>
            <a:off x="2843213" y="2520950"/>
            <a:ext cx="518318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ru-RU" altLang="ru-RU" sz="2200">
                <a:latin typeface="Arial" charset="0"/>
              </a:rPr>
              <a:t>исследуемый объект слишком мал.</a:t>
            </a:r>
          </a:p>
        </p:txBody>
      </p:sp>
      <p:pic>
        <p:nvPicPr>
          <p:cNvPr id="3789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3213100"/>
            <a:ext cx="254952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Text Box 12"/>
          <p:cNvSpPr txBox="1">
            <a:spLocks noChangeArrowheads="1"/>
          </p:cNvSpPr>
          <p:nvPr/>
        </p:nvSpPr>
        <p:spPr bwMode="auto">
          <a:xfrm>
            <a:off x="2843213" y="2520950"/>
            <a:ext cx="518318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ru-RU" altLang="ru-RU" sz="2200">
                <a:latin typeface="Arial" charset="0"/>
              </a:rPr>
              <a:t>процесс протекает очень быстро.</a:t>
            </a:r>
          </a:p>
        </p:txBody>
      </p:sp>
      <p:pic>
        <p:nvPicPr>
          <p:cNvPr id="3790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3068638"/>
            <a:ext cx="3252787"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2" name="Text Box 14"/>
          <p:cNvSpPr txBox="1">
            <a:spLocks noChangeArrowheads="1"/>
          </p:cNvSpPr>
          <p:nvPr/>
        </p:nvSpPr>
        <p:spPr bwMode="auto">
          <a:xfrm>
            <a:off x="2411413" y="6237288"/>
            <a:ext cx="4897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ru-RU" altLang="ru-RU" sz="2000" i="1">
                <a:latin typeface="Arial" charset="0"/>
              </a:rPr>
              <a:t>Двигатель внутреннего сгорания</a:t>
            </a:r>
          </a:p>
        </p:txBody>
      </p:sp>
      <p:sp>
        <p:nvSpPr>
          <p:cNvPr id="37903" name="Text Box 15"/>
          <p:cNvSpPr txBox="1">
            <a:spLocks noChangeArrowheads="1"/>
          </p:cNvSpPr>
          <p:nvPr/>
        </p:nvSpPr>
        <p:spPr bwMode="auto">
          <a:xfrm>
            <a:off x="2916238" y="2520950"/>
            <a:ext cx="518318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ru-RU" altLang="ru-RU" sz="2200">
                <a:latin typeface="Arial" charset="0"/>
              </a:rPr>
              <a:t>процесс протекает очень медленно.</a:t>
            </a:r>
          </a:p>
        </p:txBody>
      </p:sp>
      <p:sp>
        <p:nvSpPr>
          <p:cNvPr id="37904" name="Text Box 16"/>
          <p:cNvSpPr txBox="1">
            <a:spLocks noChangeArrowheads="1"/>
          </p:cNvSpPr>
          <p:nvPr/>
        </p:nvSpPr>
        <p:spPr bwMode="auto">
          <a:xfrm>
            <a:off x="2268538" y="6237288"/>
            <a:ext cx="4897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ru-RU" altLang="ru-RU" sz="2000" i="1">
                <a:latin typeface="Arial" charset="0"/>
              </a:rPr>
              <a:t>Геологический процесс</a:t>
            </a:r>
          </a:p>
        </p:txBody>
      </p:sp>
      <p:sp>
        <p:nvSpPr>
          <p:cNvPr id="37906" name="Text Box 18"/>
          <p:cNvSpPr txBox="1">
            <a:spLocks noChangeArrowheads="1"/>
          </p:cNvSpPr>
          <p:nvPr/>
        </p:nvSpPr>
        <p:spPr bwMode="auto">
          <a:xfrm>
            <a:off x="2987675" y="2516188"/>
            <a:ext cx="5867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ru-RU" altLang="ru-RU" sz="2200">
                <a:latin typeface="Arial" charset="0"/>
              </a:rPr>
              <a:t>исследование опасно для окружающих.</a:t>
            </a:r>
          </a:p>
        </p:txBody>
      </p:sp>
      <p:sp>
        <p:nvSpPr>
          <p:cNvPr id="37907" name="Text Box 19"/>
          <p:cNvSpPr txBox="1">
            <a:spLocks noChangeArrowheads="1"/>
          </p:cNvSpPr>
          <p:nvPr/>
        </p:nvSpPr>
        <p:spPr bwMode="auto">
          <a:xfrm>
            <a:off x="2843213" y="6165850"/>
            <a:ext cx="4897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ru-RU" altLang="ru-RU" sz="2000" i="1">
                <a:latin typeface="Arial" charset="0"/>
              </a:rPr>
              <a:t>Ядерный взрыв</a:t>
            </a:r>
          </a:p>
        </p:txBody>
      </p:sp>
      <p:pic>
        <p:nvPicPr>
          <p:cNvPr id="37908"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538" y="3068638"/>
            <a:ext cx="5354637"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2" name="Text Box 24"/>
          <p:cNvSpPr txBox="1">
            <a:spLocks noChangeArrowheads="1"/>
          </p:cNvSpPr>
          <p:nvPr/>
        </p:nvSpPr>
        <p:spPr bwMode="auto">
          <a:xfrm>
            <a:off x="3132138" y="2530475"/>
            <a:ext cx="56880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ru-RU" altLang="ru-RU" sz="2200">
                <a:latin typeface="Arial" charset="0"/>
              </a:rPr>
              <a:t>создание реального объекта дорого. </a:t>
            </a:r>
          </a:p>
        </p:txBody>
      </p:sp>
      <p:sp>
        <p:nvSpPr>
          <p:cNvPr id="37913" name="Text Box 25"/>
          <p:cNvSpPr txBox="1">
            <a:spLocks noChangeArrowheads="1"/>
          </p:cNvSpPr>
          <p:nvPr/>
        </p:nvSpPr>
        <p:spPr bwMode="auto">
          <a:xfrm>
            <a:off x="2700338" y="6165850"/>
            <a:ext cx="4897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ru-RU" altLang="ru-RU" sz="2000" i="1">
                <a:latin typeface="Arial" charset="0"/>
              </a:rPr>
              <a:t>Макет здания</a:t>
            </a:r>
          </a:p>
        </p:txBody>
      </p:sp>
      <p:pic>
        <p:nvPicPr>
          <p:cNvPr id="37914"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875" y="3141663"/>
            <a:ext cx="49530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5" name="Text Box 27"/>
          <p:cNvSpPr txBox="1">
            <a:spLocks noChangeArrowheads="1"/>
          </p:cNvSpPr>
          <p:nvPr/>
        </p:nvSpPr>
        <p:spPr bwMode="auto">
          <a:xfrm>
            <a:off x="539750" y="692150"/>
            <a:ext cx="82089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61950"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10000"/>
              </a:spcBef>
              <a:buFontTx/>
              <a:buNone/>
            </a:pPr>
            <a:r>
              <a:rPr lang="ru-RU" altLang="ru-RU" sz="2200" b="1" i="1">
                <a:latin typeface="Arial" charset="0"/>
              </a:rPr>
              <a:t>Модель </a:t>
            </a:r>
            <a:r>
              <a:rPr lang="ru-RU" altLang="ru-RU" sz="2200">
                <a:latin typeface="Arial" charset="0"/>
              </a:rPr>
              <a:t>- это новый объект, который отражает существенные с точки зрения цели моделирования признаки изучаемого предмета, процесса или явления.</a:t>
            </a:r>
          </a:p>
          <a:p>
            <a:pPr algn="just" eaLnBrk="1" hangingPunct="1">
              <a:spcBef>
                <a:spcPct val="10000"/>
              </a:spcBef>
              <a:buFontTx/>
              <a:buNone/>
            </a:pPr>
            <a:r>
              <a:rPr lang="ru-RU" altLang="ru-RU" sz="2200" b="1" i="1">
                <a:latin typeface="Arial" charset="0"/>
              </a:rPr>
              <a:t>Моделирование</a:t>
            </a:r>
            <a:r>
              <a:rPr lang="ru-RU" altLang="ru-RU" sz="2200">
                <a:latin typeface="Arial" charset="0"/>
              </a:rPr>
              <a:t> - метод познания, заключающийся в создании и исследовании моделей.</a:t>
            </a:r>
          </a:p>
        </p:txBody>
      </p:sp>
      <p:sp>
        <p:nvSpPr>
          <p:cNvPr id="24" name="Rectangle 3"/>
          <p:cNvSpPr>
            <a:spLocks noChangeArrowheads="1"/>
          </p:cNvSpPr>
          <p:nvPr/>
        </p:nvSpPr>
        <p:spPr bwMode="auto">
          <a:xfrm>
            <a:off x="2397294" y="4573213"/>
            <a:ext cx="1943100" cy="719138"/>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Муляж</a:t>
            </a:r>
          </a:p>
          <a:p>
            <a:pPr>
              <a:defRPr/>
            </a:pPr>
            <a:r>
              <a:rPr lang="ru-RU" sz="2000" b="1">
                <a:solidFill>
                  <a:srgbClr val="FFFFFF"/>
                </a:solidFill>
                <a:latin typeface="Arial" charset="0"/>
                <a:cs typeface="Arial" charset="0"/>
              </a:rPr>
              <a:t>Макет </a:t>
            </a:r>
          </a:p>
        </p:txBody>
      </p:sp>
      <p:sp>
        <p:nvSpPr>
          <p:cNvPr id="2" name="Rectangle 3"/>
          <p:cNvSpPr>
            <a:spLocks noChangeArrowheads="1"/>
          </p:cNvSpPr>
          <p:nvPr/>
        </p:nvSpPr>
        <p:spPr bwMode="auto">
          <a:xfrm>
            <a:off x="5219700" y="4581525"/>
            <a:ext cx="3384550" cy="719138"/>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dirty="0">
                <a:solidFill>
                  <a:srgbClr val="FFFFFF"/>
                </a:solidFill>
                <a:latin typeface="Arial" charset="0"/>
                <a:cs typeface="Arial" charset="0"/>
              </a:rPr>
              <a:t>Словесное описание </a:t>
            </a:r>
          </a:p>
          <a:p>
            <a:pPr>
              <a:defRPr/>
            </a:pPr>
            <a:r>
              <a:rPr lang="ru-RU" sz="2000" b="1" dirty="0">
                <a:solidFill>
                  <a:srgbClr val="FFFFFF"/>
                </a:solidFill>
                <a:latin typeface="Arial" charset="0"/>
                <a:cs typeface="Arial" charset="0"/>
              </a:rPr>
              <a:t>формула, чертеж, схема</a:t>
            </a:r>
          </a:p>
        </p:txBody>
      </p:sp>
      <p:sp>
        <p:nvSpPr>
          <p:cNvPr id="28" name="Line 28"/>
          <p:cNvSpPr>
            <a:spLocks noChangeShapeType="1"/>
          </p:cNvSpPr>
          <p:nvPr/>
        </p:nvSpPr>
        <p:spPr bwMode="auto">
          <a:xfrm flipV="1">
            <a:off x="3276600" y="4149725"/>
            <a:ext cx="0" cy="431800"/>
          </a:xfrm>
          <a:prstGeom prst="line">
            <a:avLst/>
          </a:prstGeom>
          <a:noFill/>
          <a:ln w="38100" algn="ctr">
            <a:solidFill>
              <a:schemeClr val="accent1"/>
            </a:solidFill>
            <a:round/>
            <a:headEnd type="triangle" w="med" len="me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endParaRPr lang="ru-RU"/>
          </a:p>
        </p:txBody>
      </p:sp>
      <p:sp>
        <p:nvSpPr>
          <p:cNvPr id="3" name="Rectangle 3"/>
          <p:cNvSpPr>
            <a:spLocks noChangeArrowheads="1"/>
          </p:cNvSpPr>
          <p:nvPr/>
        </p:nvSpPr>
        <p:spPr bwMode="auto">
          <a:xfrm>
            <a:off x="2411413" y="3789363"/>
            <a:ext cx="1943100"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Натурная</a:t>
            </a:r>
          </a:p>
        </p:txBody>
      </p:sp>
      <p:sp>
        <p:nvSpPr>
          <p:cNvPr id="4" name="Line 28"/>
          <p:cNvSpPr>
            <a:spLocks noChangeShapeType="1"/>
          </p:cNvSpPr>
          <p:nvPr/>
        </p:nvSpPr>
        <p:spPr bwMode="auto">
          <a:xfrm flipV="1">
            <a:off x="6877050" y="4149725"/>
            <a:ext cx="0" cy="431800"/>
          </a:xfrm>
          <a:prstGeom prst="line">
            <a:avLst/>
          </a:prstGeom>
          <a:noFill/>
          <a:ln w="38100" algn="ctr">
            <a:solidFill>
              <a:schemeClr val="accent1"/>
            </a:solidFill>
            <a:round/>
            <a:headEnd type="triangle" w="med" len="me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endParaRPr lang="ru-RU"/>
          </a:p>
        </p:txBody>
      </p:sp>
      <p:sp>
        <p:nvSpPr>
          <p:cNvPr id="26" name="Rectangle 5"/>
          <p:cNvSpPr>
            <a:spLocks noChangeArrowheads="1"/>
          </p:cNvSpPr>
          <p:nvPr/>
        </p:nvSpPr>
        <p:spPr bwMode="auto">
          <a:xfrm>
            <a:off x="5508625" y="3789363"/>
            <a:ext cx="2663825"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Информационная</a:t>
            </a:r>
          </a:p>
        </p:txBody>
      </p:sp>
      <p:sp>
        <p:nvSpPr>
          <p:cNvPr id="5" name="Line 28"/>
          <p:cNvSpPr>
            <a:spLocks noChangeShapeType="1"/>
          </p:cNvSpPr>
          <p:nvPr/>
        </p:nvSpPr>
        <p:spPr bwMode="auto">
          <a:xfrm flipV="1">
            <a:off x="3924300" y="3429000"/>
            <a:ext cx="1006475" cy="360363"/>
          </a:xfrm>
          <a:prstGeom prst="line">
            <a:avLst/>
          </a:prstGeom>
          <a:noFill/>
          <a:ln w="38100" algn="ctr">
            <a:solidFill>
              <a:schemeClr val="accent1"/>
            </a:solidFill>
            <a:round/>
            <a:headEnd type="triangle" w="med" len="me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endParaRPr lang="ru-RU"/>
          </a:p>
        </p:txBody>
      </p:sp>
      <p:sp>
        <p:nvSpPr>
          <p:cNvPr id="29" name="Line 7"/>
          <p:cNvSpPr>
            <a:spLocks noChangeShapeType="1"/>
          </p:cNvSpPr>
          <p:nvPr/>
        </p:nvSpPr>
        <p:spPr bwMode="auto">
          <a:xfrm flipH="1" flipV="1">
            <a:off x="4930775" y="3429000"/>
            <a:ext cx="1009650" cy="360363"/>
          </a:xfrm>
          <a:prstGeom prst="line">
            <a:avLst/>
          </a:prstGeom>
          <a:noFill/>
          <a:ln w="38100" algn="ctr">
            <a:solidFill>
              <a:schemeClr val="accent1"/>
            </a:solidFill>
            <a:round/>
            <a:headEnd type="triangle" w="med" len="me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endParaRPr lang="ru-RU"/>
          </a:p>
        </p:txBody>
      </p:sp>
      <p:sp>
        <p:nvSpPr>
          <p:cNvPr id="23" name="Rectangle 6"/>
          <p:cNvSpPr>
            <a:spLocks noChangeArrowheads="1"/>
          </p:cNvSpPr>
          <p:nvPr/>
        </p:nvSpPr>
        <p:spPr bwMode="auto">
          <a:xfrm>
            <a:off x="3563938" y="2997200"/>
            <a:ext cx="2952750"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Модель </a:t>
            </a:r>
          </a:p>
        </p:txBody>
      </p:sp>
      <p:sp>
        <p:nvSpPr>
          <p:cNvPr id="37925" name="Text Box 37"/>
          <p:cNvSpPr txBox="1">
            <a:spLocks noChangeArrowheads="1"/>
          </p:cNvSpPr>
          <p:nvPr/>
        </p:nvSpPr>
        <p:spPr bwMode="auto">
          <a:xfrm>
            <a:off x="900113" y="5715000"/>
            <a:ext cx="7848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ru-RU" altLang="ru-RU" sz="2200" b="1" i="1" dirty="0">
                <a:latin typeface="Arial" charset="0"/>
              </a:rPr>
              <a:t>Информационная модель </a:t>
            </a:r>
            <a:r>
              <a:rPr lang="ru-RU" altLang="ru-RU" sz="2200" dirty="0">
                <a:latin typeface="Arial" charset="0"/>
              </a:rPr>
              <a:t>- описание объекта-оригинала на одном из языков кодирования информации.</a:t>
            </a:r>
          </a:p>
        </p:txBody>
      </p:sp>
      <p:pic>
        <p:nvPicPr>
          <p:cNvPr id="6179" name="Picture 35" descr="http://www.nipinfor.ru/images/upload/04143020.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916238" y="2924175"/>
            <a:ext cx="4319587"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6865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37894">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0"/>
                                  </p:stCondLst>
                                  <p:childTnLst>
                                    <p:set>
                                      <p:cBhvr>
                                        <p:cTn id="9" dur="1" fill="hold">
                                          <p:stCondLst>
                                            <p:cond delay="0"/>
                                          </p:stCondLst>
                                        </p:cTn>
                                        <p:tgtEl>
                                          <p:spTgt spid="37896"/>
                                        </p:tgtEl>
                                        <p:attrNameLst>
                                          <p:attrName>style.visibility</p:attrName>
                                        </p:attrNameLst>
                                      </p:cBhvr>
                                      <p:to>
                                        <p:strVal val="visible"/>
                                      </p:to>
                                    </p:set>
                                    <p:animEffect transition="in" filter="fade">
                                      <p:cBhvr>
                                        <p:cTn id="10" dur="1000"/>
                                        <p:tgtEl>
                                          <p:spTgt spid="3789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7894">
                                            <p:txEl>
                                              <p:pRg st="0" end="0"/>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7896"/>
                                        </p:tgtEl>
                                        <p:attrNameLst>
                                          <p:attrName>style.visibility</p:attrName>
                                        </p:attrNameLst>
                                      </p:cBhvr>
                                      <p:to>
                                        <p:strVal val="hidden"/>
                                      </p:to>
                                    </p:set>
                                  </p:childTnLst>
                                </p:cTn>
                              </p:par>
                            </p:childTnLst>
                          </p:cTn>
                        </p:par>
                        <p:par>
                          <p:cTn id="17" fill="hold" nodeType="afterGroup">
                            <p:stCondLst>
                              <p:cond delay="0"/>
                            </p:stCondLst>
                            <p:childTnLst>
                              <p:par>
                                <p:cTn id="18" presetID="1" presetClass="entr" presetSubtype="0" fill="hold" nodeType="afterEffect">
                                  <p:stCondLst>
                                    <p:cond delay="0"/>
                                  </p:stCondLst>
                                  <p:childTnLst>
                                    <p:set>
                                      <p:cBhvr>
                                        <p:cTn id="19" dur="1" fill="hold">
                                          <p:stCondLst>
                                            <p:cond delay="0"/>
                                          </p:stCondLst>
                                        </p:cTn>
                                        <p:tgtEl>
                                          <p:spTgt spid="37897">
                                            <p:txEl>
                                              <p:pRg st="0" end="0"/>
                                            </p:txEl>
                                          </p:spTgt>
                                        </p:tgtEl>
                                        <p:attrNameLst>
                                          <p:attrName>style.visibility</p:attrName>
                                        </p:attrNameLst>
                                      </p:cBhvr>
                                      <p:to>
                                        <p:strVal val="visible"/>
                                      </p:to>
                                    </p:set>
                                  </p:childTnLst>
                                </p:cTn>
                              </p:par>
                            </p:childTnLst>
                          </p:cTn>
                        </p:par>
                        <p:par>
                          <p:cTn id="20" fill="hold" nodeType="afterGroup">
                            <p:stCondLst>
                              <p:cond delay="0"/>
                            </p:stCondLst>
                            <p:childTnLst>
                              <p:par>
                                <p:cTn id="21" presetID="10" presetClass="entr" presetSubtype="0" fill="hold" nodeType="afterEffect">
                                  <p:stCondLst>
                                    <p:cond delay="0"/>
                                  </p:stCondLst>
                                  <p:childTnLst>
                                    <p:set>
                                      <p:cBhvr>
                                        <p:cTn id="22" dur="1" fill="hold">
                                          <p:stCondLst>
                                            <p:cond delay="0"/>
                                          </p:stCondLst>
                                        </p:cTn>
                                        <p:tgtEl>
                                          <p:spTgt spid="37898"/>
                                        </p:tgtEl>
                                        <p:attrNameLst>
                                          <p:attrName>style.visibility</p:attrName>
                                        </p:attrNameLst>
                                      </p:cBhvr>
                                      <p:to>
                                        <p:strVal val="visible"/>
                                      </p:to>
                                    </p:set>
                                    <p:animEffect transition="in" filter="fade">
                                      <p:cBhvr>
                                        <p:cTn id="23" dur="1000"/>
                                        <p:tgtEl>
                                          <p:spTgt spid="3789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37897">
                                            <p:txEl>
                                              <p:pRg st="0" end="0"/>
                                            </p:txEl>
                                          </p:spTgt>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7898"/>
                                        </p:tgtEl>
                                        <p:attrNameLst>
                                          <p:attrName>style.visibility</p:attrName>
                                        </p:attrNameLst>
                                      </p:cBhvr>
                                      <p:to>
                                        <p:strVal val="hidden"/>
                                      </p:to>
                                    </p:set>
                                  </p:childTnLst>
                                </p:cTn>
                              </p:par>
                            </p:childTnLst>
                          </p:cTn>
                        </p:par>
                        <p:par>
                          <p:cTn id="30" fill="hold" nodeType="afterGroup">
                            <p:stCondLst>
                              <p:cond delay="0"/>
                            </p:stCondLst>
                            <p:childTnLst>
                              <p:par>
                                <p:cTn id="31" presetID="1" presetClass="entr" presetSubtype="0" fill="hold" nodeType="afterEffect">
                                  <p:stCondLst>
                                    <p:cond delay="0"/>
                                  </p:stCondLst>
                                  <p:childTnLst>
                                    <p:set>
                                      <p:cBhvr>
                                        <p:cTn id="32" dur="1" fill="hold">
                                          <p:stCondLst>
                                            <p:cond delay="0"/>
                                          </p:stCondLst>
                                        </p:cTn>
                                        <p:tgtEl>
                                          <p:spTgt spid="37900">
                                            <p:txEl>
                                              <p:pRg st="0" end="0"/>
                                            </p:txEl>
                                          </p:spTgt>
                                        </p:tgtEl>
                                        <p:attrNameLst>
                                          <p:attrName>style.visibility</p:attrName>
                                        </p:attrNameLst>
                                      </p:cBhvr>
                                      <p:to>
                                        <p:strVal val="visible"/>
                                      </p:to>
                                    </p:set>
                                  </p:childTnLst>
                                </p:cTn>
                              </p:par>
                            </p:childTnLst>
                          </p:cTn>
                        </p:par>
                        <p:par>
                          <p:cTn id="33" fill="hold" nodeType="afterGroup">
                            <p:stCondLst>
                              <p:cond delay="0"/>
                            </p:stCondLst>
                            <p:childTnLst>
                              <p:par>
                                <p:cTn id="34" presetID="10" presetClass="entr" presetSubtype="0" fill="hold" nodeType="afterEffect">
                                  <p:stCondLst>
                                    <p:cond delay="0"/>
                                  </p:stCondLst>
                                  <p:childTnLst>
                                    <p:set>
                                      <p:cBhvr>
                                        <p:cTn id="35" dur="1" fill="hold">
                                          <p:stCondLst>
                                            <p:cond delay="0"/>
                                          </p:stCondLst>
                                        </p:cTn>
                                        <p:tgtEl>
                                          <p:spTgt spid="37901"/>
                                        </p:tgtEl>
                                        <p:attrNameLst>
                                          <p:attrName>style.visibility</p:attrName>
                                        </p:attrNameLst>
                                      </p:cBhvr>
                                      <p:to>
                                        <p:strVal val="visible"/>
                                      </p:to>
                                    </p:set>
                                    <p:animEffect transition="in" filter="fade">
                                      <p:cBhvr>
                                        <p:cTn id="36" dur="1000"/>
                                        <p:tgtEl>
                                          <p:spTgt spid="37901"/>
                                        </p:tgtEl>
                                      </p:cBhvr>
                                    </p:animEffect>
                                  </p:childTnLst>
                                </p:cTn>
                              </p:par>
                            </p:childTnLst>
                          </p:cTn>
                        </p:par>
                        <p:par>
                          <p:cTn id="37" fill="hold" nodeType="afterGroup">
                            <p:stCondLst>
                              <p:cond delay="1000"/>
                            </p:stCondLst>
                            <p:childTnLst>
                              <p:par>
                                <p:cTn id="38" presetID="1" presetClass="entr" presetSubtype="0" fill="hold" nodeType="afterEffect">
                                  <p:stCondLst>
                                    <p:cond delay="0"/>
                                  </p:stCondLst>
                                  <p:childTnLst>
                                    <p:set>
                                      <p:cBhvr>
                                        <p:cTn id="39" dur="1" fill="hold">
                                          <p:stCondLst>
                                            <p:cond delay="0"/>
                                          </p:stCondLst>
                                        </p:cTn>
                                        <p:tgtEl>
                                          <p:spTgt spid="37902">
                                            <p:txEl>
                                              <p:pRg st="0" end="0"/>
                                            </p:txEl>
                                          </p:spTgt>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xit" presetSubtype="0" fill="hold" grpId="0" nodeType="clickEffect">
                                  <p:stCondLst>
                                    <p:cond delay="0"/>
                                  </p:stCondLst>
                                  <p:childTnLst>
                                    <p:set>
                                      <p:cBhvr>
                                        <p:cTn id="43" dur="1" fill="hold">
                                          <p:stCondLst>
                                            <p:cond delay="0"/>
                                          </p:stCondLst>
                                        </p:cTn>
                                        <p:tgtEl>
                                          <p:spTgt spid="37900">
                                            <p:txEl>
                                              <p:pRg st="0" end="0"/>
                                            </p:txEl>
                                          </p:spTgt>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37901"/>
                                        </p:tgtEl>
                                        <p:attrNameLst>
                                          <p:attrName>style.visibility</p:attrName>
                                        </p:attrNameLst>
                                      </p:cBhvr>
                                      <p:to>
                                        <p:strVal val="hidden"/>
                                      </p:to>
                                    </p:set>
                                  </p:childTnLst>
                                </p:cTn>
                              </p:par>
                              <p:par>
                                <p:cTn id="46" presetID="1" presetClass="exit" presetSubtype="0" fill="hold" grpId="0" nodeType="withEffect">
                                  <p:stCondLst>
                                    <p:cond delay="0"/>
                                  </p:stCondLst>
                                  <p:childTnLst>
                                    <p:set>
                                      <p:cBhvr>
                                        <p:cTn id="47" dur="1" fill="hold">
                                          <p:stCondLst>
                                            <p:cond delay="0"/>
                                          </p:stCondLst>
                                        </p:cTn>
                                        <p:tgtEl>
                                          <p:spTgt spid="37902">
                                            <p:txEl>
                                              <p:pRg st="0" end="0"/>
                                            </p:txEl>
                                          </p:spTgt>
                                        </p:tgtEl>
                                        <p:attrNameLst>
                                          <p:attrName>style.visibility</p:attrName>
                                        </p:attrNameLst>
                                      </p:cBhvr>
                                      <p:to>
                                        <p:strVal val="hidden"/>
                                      </p:to>
                                    </p:set>
                                  </p:childTnLst>
                                </p:cTn>
                              </p:par>
                            </p:childTnLst>
                          </p:cTn>
                        </p:par>
                        <p:par>
                          <p:cTn id="48" fill="hold" nodeType="afterGroup">
                            <p:stCondLst>
                              <p:cond delay="0"/>
                            </p:stCondLst>
                            <p:childTnLst>
                              <p:par>
                                <p:cTn id="49" presetID="1" presetClass="entr" presetSubtype="0" fill="hold" nodeType="afterEffect">
                                  <p:stCondLst>
                                    <p:cond delay="0"/>
                                  </p:stCondLst>
                                  <p:childTnLst>
                                    <p:set>
                                      <p:cBhvr>
                                        <p:cTn id="50" dur="1" fill="hold">
                                          <p:stCondLst>
                                            <p:cond delay="0"/>
                                          </p:stCondLst>
                                        </p:cTn>
                                        <p:tgtEl>
                                          <p:spTgt spid="37903">
                                            <p:txEl>
                                              <p:pRg st="0" end="0"/>
                                            </p:txEl>
                                          </p:spTgt>
                                        </p:tgtEl>
                                        <p:attrNameLst>
                                          <p:attrName>style.visibility</p:attrName>
                                        </p:attrNameLst>
                                      </p:cBhvr>
                                      <p:to>
                                        <p:strVal val="visible"/>
                                      </p:to>
                                    </p:set>
                                  </p:childTnLst>
                                </p:cTn>
                              </p:par>
                            </p:childTnLst>
                          </p:cTn>
                        </p:par>
                        <p:par>
                          <p:cTn id="51" fill="hold" nodeType="afterGroup">
                            <p:stCondLst>
                              <p:cond delay="0"/>
                            </p:stCondLst>
                            <p:childTnLst>
                              <p:par>
                                <p:cTn id="52" presetID="10" presetClass="entr" presetSubtype="0" fill="hold" nodeType="afterEffect">
                                  <p:stCondLst>
                                    <p:cond delay="0"/>
                                  </p:stCondLst>
                                  <p:childTnLst>
                                    <p:set>
                                      <p:cBhvr>
                                        <p:cTn id="53" dur="1" fill="hold">
                                          <p:stCondLst>
                                            <p:cond delay="0"/>
                                          </p:stCondLst>
                                        </p:cTn>
                                        <p:tgtEl>
                                          <p:spTgt spid="6179"/>
                                        </p:tgtEl>
                                        <p:attrNameLst>
                                          <p:attrName>style.visibility</p:attrName>
                                        </p:attrNameLst>
                                      </p:cBhvr>
                                      <p:to>
                                        <p:strVal val="visible"/>
                                      </p:to>
                                    </p:set>
                                    <p:animEffect transition="in" filter="fade">
                                      <p:cBhvr>
                                        <p:cTn id="54" dur="1000"/>
                                        <p:tgtEl>
                                          <p:spTgt spid="6179"/>
                                        </p:tgtEl>
                                      </p:cBhvr>
                                    </p:animEffect>
                                  </p:childTnLst>
                                </p:cTn>
                              </p:par>
                            </p:childTnLst>
                          </p:cTn>
                        </p:par>
                        <p:par>
                          <p:cTn id="55" fill="hold" nodeType="afterGroup">
                            <p:stCondLst>
                              <p:cond delay="1000"/>
                            </p:stCondLst>
                            <p:childTnLst>
                              <p:par>
                                <p:cTn id="56" presetID="1" presetClass="entr" presetSubtype="0" fill="hold" nodeType="afterEffect">
                                  <p:stCondLst>
                                    <p:cond delay="0"/>
                                  </p:stCondLst>
                                  <p:childTnLst>
                                    <p:set>
                                      <p:cBhvr>
                                        <p:cTn id="57" dur="1" fill="hold">
                                          <p:stCondLst>
                                            <p:cond delay="0"/>
                                          </p:stCondLst>
                                        </p:cTn>
                                        <p:tgtEl>
                                          <p:spTgt spid="37904">
                                            <p:txEl>
                                              <p:pRg st="0" end="0"/>
                                            </p:txEl>
                                          </p:spTgt>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37903">
                                            <p:txEl>
                                              <p:pRg st="0" end="0"/>
                                            </p:txEl>
                                          </p:spTgt>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6179"/>
                                        </p:tgtEl>
                                        <p:attrNameLst>
                                          <p:attrName>style.visibility</p:attrName>
                                        </p:attrNameLst>
                                      </p:cBhvr>
                                      <p:to>
                                        <p:strVal val="hidden"/>
                                      </p:to>
                                    </p:set>
                                  </p:childTnLst>
                                </p:cTn>
                              </p:par>
                              <p:par>
                                <p:cTn id="64" presetID="1" presetClass="exit" presetSubtype="0" fill="hold" grpId="0" nodeType="withEffect">
                                  <p:stCondLst>
                                    <p:cond delay="0"/>
                                  </p:stCondLst>
                                  <p:childTnLst>
                                    <p:set>
                                      <p:cBhvr>
                                        <p:cTn id="65" dur="1" fill="hold">
                                          <p:stCondLst>
                                            <p:cond delay="0"/>
                                          </p:stCondLst>
                                        </p:cTn>
                                        <p:tgtEl>
                                          <p:spTgt spid="37904">
                                            <p:txEl>
                                              <p:pRg st="0" end="0"/>
                                            </p:txEl>
                                          </p:spTgt>
                                        </p:tgtEl>
                                        <p:attrNameLst>
                                          <p:attrName>style.visibility</p:attrName>
                                        </p:attrNameLst>
                                      </p:cBhvr>
                                      <p:to>
                                        <p:strVal val="hidden"/>
                                      </p:to>
                                    </p:set>
                                  </p:childTnLst>
                                </p:cTn>
                              </p:par>
                            </p:childTnLst>
                          </p:cTn>
                        </p:par>
                        <p:par>
                          <p:cTn id="66" fill="hold" nodeType="afterGroup">
                            <p:stCondLst>
                              <p:cond delay="0"/>
                            </p:stCondLst>
                            <p:childTnLst>
                              <p:par>
                                <p:cTn id="67" presetID="1" presetClass="entr" presetSubtype="0" fill="hold" nodeType="afterEffect">
                                  <p:stCondLst>
                                    <p:cond delay="0"/>
                                  </p:stCondLst>
                                  <p:childTnLst>
                                    <p:set>
                                      <p:cBhvr>
                                        <p:cTn id="68" dur="1" fill="hold">
                                          <p:stCondLst>
                                            <p:cond delay="0"/>
                                          </p:stCondLst>
                                        </p:cTn>
                                        <p:tgtEl>
                                          <p:spTgt spid="37906">
                                            <p:txEl>
                                              <p:pRg st="0" end="0"/>
                                            </p:txEl>
                                          </p:spTgt>
                                        </p:tgtEl>
                                        <p:attrNameLst>
                                          <p:attrName>style.visibility</p:attrName>
                                        </p:attrNameLst>
                                      </p:cBhvr>
                                      <p:to>
                                        <p:strVal val="visible"/>
                                      </p:to>
                                    </p:set>
                                  </p:childTnLst>
                                </p:cTn>
                              </p:par>
                            </p:childTnLst>
                          </p:cTn>
                        </p:par>
                        <p:par>
                          <p:cTn id="69" fill="hold" nodeType="afterGroup">
                            <p:stCondLst>
                              <p:cond delay="0"/>
                            </p:stCondLst>
                            <p:childTnLst>
                              <p:par>
                                <p:cTn id="70" presetID="10" presetClass="entr" presetSubtype="0" fill="hold" nodeType="afterEffect">
                                  <p:stCondLst>
                                    <p:cond delay="0"/>
                                  </p:stCondLst>
                                  <p:childTnLst>
                                    <p:set>
                                      <p:cBhvr>
                                        <p:cTn id="71" dur="1" fill="hold">
                                          <p:stCondLst>
                                            <p:cond delay="0"/>
                                          </p:stCondLst>
                                        </p:cTn>
                                        <p:tgtEl>
                                          <p:spTgt spid="37908"/>
                                        </p:tgtEl>
                                        <p:attrNameLst>
                                          <p:attrName>style.visibility</p:attrName>
                                        </p:attrNameLst>
                                      </p:cBhvr>
                                      <p:to>
                                        <p:strVal val="visible"/>
                                      </p:to>
                                    </p:set>
                                    <p:animEffect transition="in" filter="fade">
                                      <p:cBhvr>
                                        <p:cTn id="72" dur="1000"/>
                                        <p:tgtEl>
                                          <p:spTgt spid="37908"/>
                                        </p:tgtEl>
                                      </p:cBhvr>
                                    </p:animEffect>
                                  </p:childTnLst>
                                </p:cTn>
                              </p:par>
                            </p:childTnLst>
                          </p:cTn>
                        </p:par>
                        <p:par>
                          <p:cTn id="73" fill="hold" nodeType="afterGroup">
                            <p:stCondLst>
                              <p:cond delay="1000"/>
                            </p:stCondLst>
                            <p:childTnLst>
                              <p:par>
                                <p:cTn id="74" presetID="1" presetClass="entr" presetSubtype="0" fill="hold" nodeType="afterEffect">
                                  <p:stCondLst>
                                    <p:cond delay="0"/>
                                  </p:stCondLst>
                                  <p:childTnLst>
                                    <p:set>
                                      <p:cBhvr>
                                        <p:cTn id="75" dur="1" fill="hold">
                                          <p:stCondLst>
                                            <p:cond delay="0"/>
                                          </p:stCondLst>
                                        </p:cTn>
                                        <p:tgtEl>
                                          <p:spTgt spid="37907">
                                            <p:txEl>
                                              <p:pRg st="0" end="0"/>
                                            </p:txEl>
                                          </p:spTgt>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xit" presetSubtype="0" fill="hold" grpId="0" nodeType="clickEffect">
                                  <p:stCondLst>
                                    <p:cond delay="0"/>
                                  </p:stCondLst>
                                  <p:childTnLst>
                                    <p:set>
                                      <p:cBhvr>
                                        <p:cTn id="79" dur="1" fill="hold">
                                          <p:stCondLst>
                                            <p:cond delay="0"/>
                                          </p:stCondLst>
                                        </p:cTn>
                                        <p:tgtEl>
                                          <p:spTgt spid="37906">
                                            <p:txEl>
                                              <p:pRg st="0" end="0"/>
                                            </p:txEl>
                                          </p:spTgt>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37908"/>
                                        </p:tgtEl>
                                        <p:attrNameLst>
                                          <p:attrName>style.visibility</p:attrName>
                                        </p:attrNameLst>
                                      </p:cBhvr>
                                      <p:to>
                                        <p:strVal val="hidden"/>
                                      </p:to>
                                    </p:set>
                                  </p:childTnLst>
                                </p:cTn>
                              </p:par>
                              <p:par>
                                <p:cTn id="82" presetID="1" presetClass="exit" presetSubtype="0" fill="hold" grpId="0" nodeType="withEffect">
                                  <p:stCondLst>
                                    <p:cond delay="0"/>
                                  </p:stCondLst>
                                  <p:childTnLst>
                                    <p:set>
                                      <p:cBhvr>
                                        <p:cTn id="83" dur="1" fill="hold">
                                          <p:stCondLst>
                                            <p:cond delay="0"/>
                                          </p:stCondLst>
                                        </p:cTn>
                                        <p:tgtEl>
                                          <p:spTgt spid="37907">
                                            <p:txEl>
                                              <p:pRg st="0" end="0"/>
                                            </p:txEl>
                                          </p:spTgt>
                                        </p:tgtEl>
                                        <p:attrNameLst>
                                          <p:attrName>style.visibility</p:attrName>
                                        </p:attrNameLst>
                                      </p:cBhvr>
                                      <p:to>
                                        <p:strVal val="hidden"/>
                                      </p:to>
                                    </p:set>
                                  </p:childTnLst>
                                </p:cTn>
                              </p:par>
                            </p:childTnLst>
                          </p:cTn>
                        </p:par>
                        <p:par>
                          <p:cTn id="84" fill="hold" nodeType="afterGroup">
                            <p:stCondLst>
                              <p:cond delay="0"/>
                            </p:stCondLst>
                            <p:childTnLst>
                              <p:par>
                                <p:cTn id="85" presetID="1" presetClass="entr" presetSubtype="0" fill="hold" nodeType="afterEffect">
                                  <p:stCondLst>
                                    <p:cond delay="0"/>
                                  </p:stCondLst>
                                  <p:childTnLst>
                                    <p:set>
                                      <p:cBhvr>
                                        <p:cTn id="86" dur="1" fill="hold">
                                          <p:stCondLst>
                                            <p:cond delay="0"/>
                                          </p:stCondLst>
                                        </p:cTn>
                                        <p:tgtEl>
                                          <p:spTgt spid="37912">
                                            <p:txEl>
                                              <p:pRg st="0" end="0"/>
                                            </p:txEl>
                                          </p:spTgt>
                                        </p:tgtEl>
                                        <p:attrNameLst>
                                          <p:attrName>style.visibility</p:attrName>
                                        </p:attrNameLst>
                                      </p:cBhvr>
                                      <p:to>
                                        <p:strVal val="visible"/>
                                      </p:to>
                                    </p:set>
                                  </p:childTnLst>
                                </p:cTn>
                              </p:par>
                            </p:childTnLst>
                          </p:cTn>
                        </p:par>
                        <p:par>
                          <p:cTn id="87" fill="hold" nodeType="afterGroup">
                            <p:stCondLst>
                              <p:cond delay="0"/>
                            </p:stCondLst>
                            <p:childTnLst>
                              <p:par>
                                <p:cTn id="88" presetID="10" presetClass="entr" presetSubtype="0" fill="hold" nodeType="afterEffect">
                                  <p:stCondLst>
                                    <p:cond delay="0"/>
                                  </p:stCondLst>
                                  <p:childTnLst>
                                    <p:set>
                                      <p:cBhvr>
                                        <p:cTn id="89" dur="1" fill="hold">
                                          <p:stCondLst>
                                            <p:cond delay="0"/>
                                          </p:stCondLst>
                                        </p:cTn>
                                        <p:tgtEl>
                                          <p:spTgt spid="37914"/>
                                        </p:tgtEl>
                                        <p:attrNameLst>
                                          <p:attrName>style.visibility</p:attrName>
                                        </p:attrNameLst>
                                      </p:cBhvr>
                                      <p:to>
                                        <p:strVal val="visible"/>
                                      </p:to>
                                    </p:set>
                                    <p:animEffect transition="in" filter="fade">
                                      <p:cBhvr>
                                        <p:cTn id="90" dur="1000"/>
                                        <p:tgtEl>
                                          <p:spTgt spid="37914"/>
                                        </p:tgtEl>
                                      </p:cBhvr>
                                    </p:animEffect>
                                  </p:childTnLst>
                                </p:cTn>
                              </p:par>
                            </p:childTnLst>
                          </p:cTn>
                        </p:par>
                        <p:par>
                          <p:cTn id="91" fill="hold" nodeType="afterGroup">
                            <p:stCondLst>
                              <p:cond delay="1000"/>
                            </p:stCondLst>
                            <p:childTnLst>
                              <p:par>
                                <p:cTn id="92" presetID="1" presetClass="entr" presetSubtype="0" fill="hold" nodeType="afterEffect">
                                  <p:stCondLst>
                                    <p:cond delay="0"/>
                                  </p:stCondLst>
                                  <p:childTnLst>
                                    <p:set>
                                      <p:cBhvr>
                                        <p:cTn id="93" dur="1" fill="hold">
                                          <p:stCondLst>
                                            <p:cond delay="0"/>
                                          </p:stCondLst>
                                        </p:cTn>
                                        <p:tgtEl>
                                          <p:spTgt spid="37913">
                                            <p:txEl>
                                              <p:pRg st="0" end="0"/>
                                            </p:txEl>
                                          </p:spTgt>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xit" presetSubtype="0" fill="hold" grpId="0" nodeType="clickEffect">
                                  <p:stCondLst>
                                    <p:cond delay="0"/>
                                  </p:stCondLst>
                                  <p:childTnLst>
                                    <p:set>
                                      <p:cBhvr>
                                        <p:cTn id="97" dur="1" fill="hold">
                                          <p:stCondLst>
                                            <p:cond delay="0"/>
                                          </p:stCondLst>
                                        </p:cTn>
                                        <p:tgtEl>
                                          <p:spTgt spid="37893">
                                            <p:txEl>
                                              <p:pRg st="0" end="0"/>
                                            </p:txEl>
                                          </p:spTgt>
                                        </p:tgtEl>
                                        <p:attrNameLst>
                                          <p:attrName>style.visibility</p:attrName>
                                        </p:attrNameLst>
                                      </p:cBhvr>
                                      <p:to>
                                        <p:strVal val="hidden"/>
                                      </p:to>
                                    </p:set>
                                  </p:childTnLst>
                                </p:cTn>
                              </p:par>
                              <p:par>
                                <p:cTn id="98" presetID="1" presetClass="exit" presetSubtype="0" fill="hold" grpId="0" nodeType="withEffect">
                                  <p:stCondLst>
                                    <p:cond delay="0"/>
                                  </p:stCondLst>
                                  <p:childTnLst>
                                    <p:set>
                                      <p:cBhvr>
                                        <p:cTn id="99" dur="1" fill="hold">
                                          <p:stCondLst>
                                            <p:cond delay="0"/>
                                          </p:stCondLst>
                                        </p:cTn>
                                        <p:tgtEl>
                                          <p:spTgt spid="37912">
                                            <p:txEl>
                                              <p:pRg st="0" end="0"/>
                                            </p:txEl>
                                          </p:spTgt>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37914"/>
                                        </p:tgtEl>
                                        <p:attrNameLst>
                                          <p:attrName>style.visibility</p:attrName>
                                        </p:attrNameLst>
                                      </p:cBhvr>
                                      <p:to>
                                        <p:strVal val="hidden"/>
                                      </p:to>
                                    </p:set>
                                  </p:childTnLst>
                                </p:cTn>
                              </p:par>
                              <p:par>
                                <p:cTn id="102" presetID="1" presetClass="exit" presetSubtype="0" fill="hold" grpId="0" nodeType="withEffect">
                                  <p:stCondLst>
                                    <p:cond delay="0"/>
                                  </p:stCondLst>
                                  <p:childTnLst>
                                    <p:set>
                                      <p:cBhvr>
                                        <p:cTn id="103" dur="1" fill="hold">
                                          <p:stCondLst>
                                            <p:cond delay="0"/>
                                          </p:stCondLst>
                                        </p:cTn>
                                        <p:tgtEl>
                                          <p:spTgt spid="37913">
                                            <p:txEl>
                                              <p:pRg st="0" end="0"/>
                                            </p:txEl>
                                          </p:spTgt>
                                        </p:tgtEl>
                                        <p:attrNameLst>
                                          <p:attrName>style.visibility</p:attrName>
                                        </p:attrNameLst>
                                      </p:cBhvr>
                                      <p:to>
                                        <p:strVal val="hidden"/>
                                      </p:to>
                                    </p:set>
                                  </p:childTnLst>
                                </p:cTn>
                              </p:par>
                            </p:childTnLst>
                          </p:cTn>
                        </p:par>
                        <p:par>
                          <p:cTn id="104" fill="hold" nodeType="afterGroup">
                            <p:stCondLst>
                              <p:cond delay="0"/>
                            </p:stCondLst>
                            <p:childTnLst>
                              <p:par>
                                <p:cTn id="105" presetID="10" presetClass="entr" presetSubtype="0" fill="hold" nodeType="afterEffect">
                                  <p:stCondLst>
                                    <p:cond delay="0"/>
                                  </p:stCondLst>
                                  <p:childTnLst>
                                    <p:set>
                                      <p:cBhvr>
                                        <p:cTn id="106" dur="1" fill="hold">
                                          <p:stCondLst>
                                            <p:cond delay="0"/>
                                          </p:stCondLst>
                                        </p:cTn>
                                        <p:tgtEl>
                                          <p:spTgt spid="37915">
                                            <p:txEl>
                                              <p:pRg st="0" end="0"/>
                                            </p:txEl>
                                          </p:spTgt>
                                        </p:tgtEl>
                                        <p:attrNameLst>
                                          <p:attrName>style.visibility</p:attrName>
                                        </p:attrNameLst>
                                      </p:cBhvr>
                                      <p:to>
                                        <p:strVal val="visible"/>
                                      </p:to>
                                    </p:set>
                                    <p:animEffect transition="in" filter="fade">
                                      <p:cBhvr>
                                        <p:cTn id="107" dur="1000"/>
                                        <p:tgtEl>
                                          <p:spTgt spid="37915">
                                            <p:txEl>
                                              <p:pRg st="0" end="0"/>
                                            </p:txEl>
                                          </p:spTgt>
                                        </p:tgtEl>
                                      </p:cBhvr>
                                    </p:animEffect>
                                  </p:childTnLst>
                                </p:cTn>
                              </p:par>
                            </p:childTnLst>
                          </p:cTn>
                        </p:par>
                        <p:par>
                          <p:cTn id="108" fill="hold" nodeType="afterGroup">
                            <p:stCondLst>
                              <p:cond delay="1000"/>
                            </p:stCondLst>
                            <p:childTnLst>
                              <p:par>
                                <p:cTn id="109" presetID="10" presetClass="entr" presetSubtype="0" fill="hold" nodeType="afterEffect">
                                  <p:stCondLst>
                                    <p:cond delay="0"/>
                                  </p:stCondLst>
                                  <p:childTnLst>
                                    <p:set>
                                      <p:cBhvr>
                                        <p:cTn id="110" dur="1" fill="hold">
                                          <p:stCondLst>
                                            <p:cond delay="0"/>
                                          </p:stCondLst>
                                        </p:cTn>
                                        <p:tgtEl>
                                          <p:spTgt spid="37915">
                                            <p:txEl>
                                              <p:pRg st="1" end="1"/>
                                            </p:txEl>
                                          </p:spTgt>
                                        </p:tgtEl>
                                        <p:attrNameLst>
                                          <p:attrName>style.visibility</p:attrName>
                                        </p:attrNameLst>
                                      </p:cBhvr>
                                      <p:to>
                                        <p:strVal val="visible"/>
                                      </p:to>
                                    </p:set>
                                    <p:animEffect transition="in" filter="fade">
                                      <p:cBhvr>
                                        <p:cTn id="111" dur="1000"/>
                                        <p:tgtEl>
                                          <p:spTgt spid="37915">
                                            <p:txEl>
                                              <p:pRg st="1" end="1"/>
                                            </p:txEl>
                                          </p:spTgt>
                                        </p:tgtEl>
                                      </p:cBhvr>
                                    </p:animEffect>
                                  </p:childTnLst>
                                </p:cTn>
                              </p:par>
                            </p:childTnLst>
                          </p:cTn>
                        </p:par>
                        <p:par>
                          <p:cTn id="112" fill="hold" nodeType="afterGroup">
                            <p:stCondLst>
                              <p:cond delay="2000"/>
                            </p:stCondLst>
                            <p:childTnLst>
                              <p:par>
                                <p:cTn id="113" presetID="10" presetClass="entr" presetSubtype="0" fill="hold" grpId="0" nodeType="after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1000"/>
                                        <p:tgtEl>
                                          <p:spTgt spid="23"/>
                                        </p:tgtEl>
                                      </p:cBhvr>
                                    </p:animEffect>
                                  </p:childTnLst>
                                </p:cTn>
                              </p:par>
                            </p:childTnLst>
                          </p:cTn>
                        </p:par>
                        <p:par>
                          <p:cTn id="116" fill="hold" nodeType="afterGroup">
                            <p:stCondLst>
                              <p:cond delay="3000"/>
                            </p:stCondLst>
                            <p:childTnLst>
                              <p:par>
                                <p:cTn id="117" presetID="22" presetClass="entr" presetSubtype="1" fill="hold" grpId="0" nodeType="afterEffect">
                                  <p:stCondLst>
                                    <p:cond delay="0"/>
                                  </p:stCondLst>
                                  <p:childTnLst>
                                    <p:set>
                                      <p:cBhvr>
                                        <p:cTn id="118" dur="1" fill="hold">
                                          <p:stCondLst>
                                            <p:cond delay="0"/>
                                          </p:stCondLst>
                                        </p:cTn>
                                        <p:tgtEl>
                                          <p:spTgt spid="5"/>
                                        </p:tgtEl>
                                        <p:attrNameLst>
                                          <p:attrName>style.visibility</p:attrName>
                                        </p:attrNameLst>
                                      </p:cBhvr>
                                      <p:to>
                                        <p:strVal val="visible"/>
                                      </p:to>
                                    </p:set>
                                    <p:animEffect transition="in" filter="wipe(up)">
                                      <p:cBhvr>
                                        <p:cTn id="119" dur="1000"/>
                                        <p:tgtEl>
                                          <p:spTgt spid="5"/>
                                        </p:tgtEl>
                                      </p:cBhvr>
                                    </p:animEffect>
                                  </p:childTnLst>
                                </p:cTn>
                              </p:par>
                            </p:childTnLst>
                          </p:cTn>
                        </p:par>
                        <p:par>
                          <p:cTn id="120" fill="hold" nodeType="afterGroup">
                            <p:stCondLst>
                              <p:cond delay="4000"/>
                            </p:stCondLst>
                            <p:childTnLst>
                              <p:par>
                                <p:cTn id="121" presetID="10" presetClass="entr" presetSubtype="0" fill="hold" grpId="0" nodeType="afterEffect">
                                  <p:stCondLst>
                                    <p:cond delay="0"/>
                                  </p:stCondLst>
                                  <p:childTnLst>
                                    <p:set>
                                      <p:cBhvr>
                                        <p:cTn id="122" dur="1" fill="hold">
                                          <p:stCondLst>
                                            <p:cond delay="0"/>
                                          </p:stCondLst>
                                        </p:cTn>
                                        <p:tgtEl>
                                          <p:spTgt spid="3"/>
                                        </p:tgtEl>
                                        <p:attrNameLst>
                                          <p:attrName>style.visibility</p:attrName>
                                        </p:attrNameLst>
                                      </p:cBhvr>
                                      <p:to>
                                        <p:strVal val="visible"/>
                                      </p:to>
                                    </p:set>
                                    <p:animEffect transition="in" filter="fade">
                                      <p:cBhvr>
                                        <p:cTn id="123" dur="1000"/>
                                        <p:tgtEl>
                                          <p:spTgt spid="3"/>
                                        </p:tgtEl>
                                      </p:cBhvr>
                                    </p:animEffect>
                                  </p:childTnLst>
                                </p:cTn>
                              </p:par>
                            </p:childTnLst>
                          </p:cTn>
                        </p:par>
                        <p:par>
                          <p:cTn id="124" fill="hold" nodeType="afterGroup">
                            <p:stCondLst>
                              <p:cond delay="5000"/>
                            </p:stCondLst>
                            <p:childTnLst>
                              <p:par>
                                <p:cTn id="125" presetID="22" presetClass="entr" presetSubtype="1" fill="hold" grpId="0" nodeType="after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wipe(up)">
                                      <p:cBhvr>
                                        <p:cTn id="127" dur="1000"/>
                                        <p:tgtEl>
                                          <p:spTgt spid="28"/>
                                        </p:tgtEl>
                                      </p:cBhvr>
                                    </p:animEffect>
                                  </p:childTnLst>
                                </p:cTn>
                              </p:par>
                            </p:childTnLst>
                          </p:cTn>
                        </p:par>
                        <p:par>
                          <p:cTn id="128" fill="hold" nodeType="afterGroup">
                            <p:stCondLst>
                              <p:cond delay="6000"/>
                            </p:stCondLst>
                            <p:childTnLst>
                              <p:par>
                                <p:cTn id="129" presetID="10" presetClass="entr" presetSubtype="0"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fade">
                                      <p:cBhvr>
                                        <p:cTn id="131" dur="1000"/>
                                        <p:tgtEl>
                                          <p:spTgt spid="24"/>
                                        </p:tgtEl>
                                      </p:cBhvr>
                                    </p:animEffect>
                                  </p:childTnLst>
                                </p:cTn>
                              </p:par>
                            </p:childTnLst>
                          </p:cTn>
                        </p:par>
                        <p:par>
                          <p:cTn id="132" fill="hold" nodeType="afterGroup">
                            <p:stCondLst>
                              <p:cond delay="7000"/>
                            </p:stCondLst>
                            <p:childTnLst>
                              <p:par>
                                <p:cTn id="133" presetID="22" presetClass="entr" presetSubtype="1" fill="hold" grpId="0" nodeType="afterEffect">
                                  <p:stCondLst>
                                    <p:cond delay="0"/>
                                  </p:stCondLst>
                                  <p:childTnLst>
                                    <p:set>
                                      <p:cBhvr>
                                        <p:cTn id="134" dur="1" fill="hold">
                                          <p:stCondLst>
                                            <p:cond delay="0"/>
                                          </p:stCondLst>
                                        </p:cTn>
                                        <p:tgtEl>
                                          <p:spTgt spid="29"/>
                                        </p:tgtEl>
                                        <p:attrNameLst>
                                          <p:attrName>style.visibility</p:attrName>
                                        </p:attrNameLst>
                                      </p:cBhvr>
                                      <p:to>
                                        <p:strVal val="visible"/>
                                      </p:to>
                                    </p:set>
                                    <p:animEffect transition="in" filter="wipe(up)">
                                      <p:cBhvr>
                                        <p:cTn id="135" dur="1000"/>
                                        <p:tgtEl>
                                          <p:spTgt spid="29"/>
                                        </p:tgtEl>
                                      </p:cBhvr>
                                    </p:animEffect>
                                  </p:childTnLst>
                                </p:cTn>
                              </p:par>
                            </p:childTnLst>
                          </p:cTn>
                        </p:par>
                        <p:par>
                          <p:cTn id="136" fill="hold" nodeType="afterGroup">
                            <p:stCondLst>
                              <p:cond delay="8000"/>
                            </p:stCondLst>
                            <p:childTnLst>
                              <p:par>
                                <p:cTn id="137" presetID="10" presetClass="entr" presetSubtype="0"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fade">
                                      <p:cBhvr>
                                        <p:cTn id="139" dur="1000"/>
                                        <p:tgtEl>
                                          <p:spTgt spid="26"/>
                                        </p:tgtEl>
                                      </p:cBhvr>
                                    </p:animEffect>
                                  </p:childTnLst>
                                </p:cTn>
                              </p:par>
                            </p:childTnLst>
                          </p:cTn>
                        </p:par>
                        <p:par>
                          <p:cTn id="140" fill="hold" nodeType="afterGroup">
                            <p:stCondLst>
                              <p:cond delay="9000"/>
                            </p:stCondLst>
                            <p:childTnLst>
                              <p:par>
                                <p:cTn id="141" presetID="22" presetClass="entr" presetSubtype="1" fill="hold" grpId="0" nodeType="afterEffect">
                                  <p:stCondLst>
                                    <p:cond delay="0"/>
                                  </p:stCondLst>
                                  <p:childTnLst>
                                    <p:set>
                                      <p:cBhvr>
                                        <p:cTn id="142" dur="1" fill="hold">
                                          <p:stCondLst>
                                            <p:cond delay="0"/>
                                          </p:stCondLst>
                                        </p:cTn>
                                        <p:tgtEl>
                                          <p:spTgt spid="4"/>
                                        </p:tgtEl>
                                        <p:attrNameLst>
                                          <p:attrName>style.visibility</p:attrName>
                                        </p:attrNameLst>
                                      </p:cBhvr>
                                      <p:to>
                                        <p:strVal val="visible"/>
                                      </p:to>
                                    </p:set>
                                    <p:animEffect transition="in" filter="wipe(up)">
                                      <p:cBhvr>
                                        <p:cTn id="143" dur="1000"/>
                                        <p:tgtEl>
                                          <p:spTgt spid="4"/>
                                        </p:tgtEl>
                                      </p:cBhvr>
                                    </p:animEffect>
                                  </p:childTnLst>
                                </p:cTn>
                              </p:par>
                            </p:childTnLst>
                          </p:cTn>
                        </p:par>
                        <p:par>
                          <p:cTn id="144" fill="hold" nodeType="afterGroup">
                            <p:stCondLst>
                              <p:cond delay="10000"/>
                            </p:stCondLst>
                            <p:childTnLst>
                              <p:par>
                                <p:cTn id="145" presetID="10" presetClass="entr" presetSubtype="0" fill="hold" grpId="0" nodeType="afterEffect">
                                  <p:stCondLst>
                                    <p:cond delay="0"/>
                                  </p:stCondLst>
                                  <p:childTnLst>
                                    <p:set>
                                      <p:cBhvr>
                                        <p:cTn id="146" dur="1" fill="hold">
                                          <p:stCondLst>
                                            <p:cond delay="0"/>
                                          </p:stCondLst>
                                        </p:cTn>
                                        <p:tgtEl>
                                          <p:spTgt spid="2"/>
                                        </p:tgtEl>
                                        <p:attrNameLst>
                                          <p:attrName>style.visibility</p:attrName>
                                        </p:attrNameLst>
                                      </p:cBhvr>
                                      <p:to>
                                        <p:strVal val="visible"/>
                                      </p:to>
                                    </p:set>
                                    <p:animEffect transition="in" filter="fade">
                                      <p:cBhvr>
                                        <p:cTn id="147" dur="2000"/>
                                        <p:tgtEl>
                                          <p:spTgt spid="2"/>
                                        </p:tgtEl>
                                      </p:cBhvr>
                                    </p:animEffect>
                                  </p:childTnLst>
                                </p:cTn>
                              </p:par>
                            </p:childTnLst>
                          </p:cTn>
                        </p:par>
                        <p:par>
                          <p:cTn id="148" fill="hold" nodeType="afterGroup">
                            <p:stCondLst>
                              <p:cond delay="12000"/>
                            </p:stCondLst>
                            <p:childTnLst>
                              <p:par>
                                <p:cTn id="149" presetID="10" presetClass="entr" presetSubtype="0" fill="hold" nodeType="afterEffect">
                                  <p:stCondLst>
                                    <p:cond delay="0"/>
                                  </p:stCondLst>
                                  <p:childTnLst>
                                    <p:set>
                                      <p:cBhvr>
                                        <p:cTn id="150" dur="1" fill="hold">
                                          <p:stCondLst>
                                            <p:cond delay="0"/>
                                          </p:stCondLst>
                                        </p:cTn>
                                        <p:tgtEl>
                                          <p:spTgt spid="37925">
                                            <p:txEl>
                                              <p:pRg st="0" end="0"/>
                                            </p:txEl>
                                          </p:spTgt>
                                        </p:tgtEl>
                                        <p:attrNameLst>
                                          <p:attrName>style.visibility</p:attrName>
                                        </p:attrNameLst>
                                      </p:cBhvr>
                                      <p:to>
                                        <p:strVal val="visible"/>
                                      </p:to>
                                    </p:set>
                                    <p:animEffect transition="in" filter="fade">
                                      <p:cBhvr>
                                        <p:cTn id="151" dur="2000"/>
                                        <p:tgtEl>
                                          <p:spTgt spid="379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build="allAtOnce"/>
      <p:bldP spid="37894" grpId="0" build="allAtOnce"/>
      <p:bldP spid="37897" grpId="0" build="allAtOnce"/>
      <p:bldP spid="37900" grpId="0" build="allAtOnce"/>
      <p:bldP spid="37902" grpId="0" build="allAtOnce"/>
      <p:bldP spid="37903" grpId="0" build="allAtOnce"/>
      <p:bldP spid="37904" grpId="0" build="allAtOnce"/>
      <p:bldP spid="37906" grpId="0" build="allAtOnce"/>
      <p:bldP spid="37907" grpId="0" build="allAtOnce"/>
      <p:bldP spid="37912" grpId="0" build="allAtOnce"/>
      <p:bldP spid="37913" grpId="0" build="allAtOnce"/>
      <p:bldP spid="24" grpId="0" animBg="1"/>
      <p:bldP spid="2" grpId="0" animBg="1"/>
      <p:bldP spid="28" grpId="0" animBg="1"/>
      <p:bldP spid="3" grpId="0" animBg="1"/>
      <p:bldP spid="4" grpId="0" animBg="1"/>
      <p:bldP spid="26" grpId="0" animBg="1"/>
      <p:bldP spid="5" grpId="0" animBg="1"/>
      <p:bldP spid="29"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Классификация моделей </a:t>
            </a:r>
            <a:br>
              <a:rPr lang="ru-RU" dirty="0" smtClean="0"/>
            </a:br>
            <a:r>
              <a:rPr lang="ru-RU" dirty="0" smtClean="0"/>
              <a:t>по фактору времени:</a:t>
            </a:r>
            <a:endParaRPr lang="ru-RU" dirty="0"/>
          </a:p>
        </p:txBody>
      </p:sp>
      <p:sp>
        <p:nvSpPr>
          <p:cNvPr id="3" name="Содержимое 2"/>
          <p:cNvSpPr>
            <a:spLocks noGrp="1"/>
          </p:cNvSpPr>
          <p:nvPr>
            <p:ph sz="quarter" idx="1"/>
          </p:nvPr>
        </p:nvSpPr>
        <p:spPr/>
        <p:txBody>
          <a:bodyPr>
            <a:normAutofit fontScale="85000" lnSpcReduction="10000"/>
          </a:bodyPr>
          <a:lstStyle/>
          <a:p>
            <a:r>
              <a:rPr lang="ru-RU" b="1" dirty="0" smtClean="0"/>
              <a:t>Динамические</a:t>
            </a:r>
            <a:r>
              <a:rPr lang="ru-RU" dirty="0" smtClean="0"/>
              <a:t> – модели, описывающие процессы изменения и развития системы (изменения объекта во времени). Примеры: описание движения тел, развития организмов, процесс химических реакций.</a:t>
            </a:r>
          </a:p>
          <a:p>
            <a:pPr>
              <a:buNone/>
            </a:pPr>
            <a:r>
              <a:rPr lang="ru-RU" dirty="0" smtClean="0"/>
              <a:t>При строительстве дома рассчитывают прочность его фундамента, стен, балок и устойчивость их к постоянной нагрузке. Это статическая модель здания. Но надо так же обеспечить противодействие ветрам, движению грунтовых вод, сейсмическим колебаниям и другим изменяющимся во времени факторам. Эти вопросы можно решить с помощью динамических моделей.</a:t>
            </a:r>
          </a:p>
          <a:p>
            <a:pPr>
              <a:buNone/>
            </a:pPr>
            <a:r>
              <a:rPr lang="ru-RU" dirty="0" smtClean="0"/>
              <a:t>Таким образом, один и тот же объект можно охарактеризовать и статической и динамической моделью.</a:t>
            </a:r>
          </a:p>
          <a:p>
            <a:pPr>
              <a:buNone/>
            </a:pPr>
            <a:endParaRPr lang="ru-RU" dirty="0"/>
          </a:p>
        </p:txBody>
      </p:sp>
      <p:sp>
        <p:nvSpPr>
          <p:cNvPr id="4" name="Стрелка вправо 3">
            <a:hlinkClick r:id="rId2" action="ppaction://hlinksldjump"/>
          </p:cNvPr>
          <p:cNvSpPr/>
          <p:nvPr/>
        </p:nvSpPr>
        <p:spPr>
          <a:xfrm>
            <a:off x="7215206" y="5572140"/>
            <a:ext cx="1357322" cy="785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Классификация моделей</a:t>
            </a:r>
            <a:br>
              <a:rPr lang="ru-RU" dirty="0" smtClean="0"/>
            </a:br>
            <a:r>
              <a:rPr lang="ru-RU" dirty="0" smtClean="0"/>
              <a:t> по отрасли знаний</a:t>
            </a:r>
            <a:endParaRPr lang="ru-RU" dirty="0"/>
          </a:p>
        </p:txBody>
      </p:sp>
      <p:sp>
        <p:nvSpPr>
          <p:cNvPr id="3" name="Содержимое 2"/>
          <p:cNvSpPr>
            <a:spLocks noGrp="1"/>
          </p:cNvSpPr>
          <p:nvPr>
            <p:ph sz="quarter" idx="1"/>
          </p:nvPr>
        </p:nvSpPr>
        <p:spPr>
          <a:xfrm>
            <a:off x="914400" y="1447800"/>
            <a:ext cx="7772400" cy="1838324"/>
          </a:xfrm>
        </p:spPr>
        <p:txBody>
          <a:bodyPr/>
          <a:lstStyle/>
          <a:p>
            <a:pPr>
              <a:buNone/>
            </a:pPr>
            <a:r>
              <a:rPr lang="ru-RU" dirty="0" smtClean="0"/>
              <a:t>- это классификация по отрасли деятельности человека: математические, биологические, химические, социальные, экономические, исторические и т.д.</a:t>
            </a:r>
          </a:p>
          <a:p>
            <a:pPr>
              <a:buNone/>
            </a:pPr>
            <a:endParaRPr lang="ru-RU" dirty="0"/>
          </a:p>
        </p:txBody>
      </p:sp>
      <p:sp>
        <p:nvSpPr>
          <p:cNvPr id="4" name="Стрелка вправо 3">
            <a:hlinkClick r:id="rId2" action="ppaction://hlinksldjump"/>
          </p:cNvPr>
          <p:cNvSpPr/>
          <p:nvPr/>
        </p:nvSpPr>
        <p:spPr>
          <a:xfrm>
            <a:off x="7215206" y="5572140"/>
            <a:ext cx="1357322" cy="785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Способы создания информационных моделей</a:t>
            </a:r>
            <a:endParaRPr lang="ru-RU" dirty="0"/>
          </a:p>
        </p:txBody>
      </p:sp>
      <p:sp>
        <p:nvSpPr>
          <p:cNvPr id="3" name="Объект 2"/>
          <p:cNvSpPr>
            <a:spLocks noGrp="1"/>
          </p:cNvSpPr>
          <p:nvPr>
            <p:ph sz="quarter" idx="1"/>
          </p:nvPr>
        </p:nvSpPr>
        <p:spPr/>
        <p:txBody>
          <a:bodyPr>
            <a:normAutofit lnSpcReduction="10000"/>
          </a:bodyPr>
          <a:lstStyle/>
          <a:p>
            <a:r>
              <a:rPr lang="ru-RU" sz="4000" dirty="0" smtClean="0"/>
              <a:t>1. Описание. (такие модели отражают свойства объекта качественно)</a:t>
            </a:r>
          </a:p>
          <a:p>
            <a:endParaRPr lang="ru-RU" sz="4000" dirty="0" smtClean="0"/>
          </a:p>
          <a:p>
            <a:r>
              <a:rPr lang="ru-RU" sz="4000" dirty="0" smtClean="0"/>
              <a:t>2. Формализация</a:t>
            </a:r>
          </a:p>
          <a:p>
            <a:endParaRPr lang="ru-RU" sz="4000" dirty="0" smtClean="0"/>
          </a:p>
          <a:p>
            <a:r>
              <a:rPr lang="ru-RU" sz="4000" dirty="0" smtClean="0"/>
              <a:t>3. Визуализация</a:t>
            </a:r>
            <a:endParaRPr lang="ru-RU" sz="4000" dirty="0"/>
          </a:p>
        </p:txBody>
      </p:sp>
    </p:spTree>
    <p:extLst>
      <p:ext uri="{BB962C8B-B14F-4D97-AF65-F5344CB8AC3E}">
        <p14:creationId xmlns:p14="http://schemas.microsoft.com/office/powerpoint/2010/main" val="3470414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Формализация информационных моделей</a:t>
            </a:r>
            <a:endParaRPr lang="ru-RU" dirty="0"/>
          </a:p>
        </p:txBody>
      </p:sp>
      <p:sp>
        <p:nvSpPr>
          <p:cNvPr id="3" name="Содержимое 2"/>
          <p:cNvSpPr>
            <a:spLocks noGrp="1"/>
          </p:cNvSpPr>
          <p:nvPr>
            <p:ph sz="quarter" idx="1"/>
          </p:nvPr>
        </p:nvSpPr>
        <p:spPr/>
        <p:txBody>
          <a:bodyPr/>
          <a:lstStyle/>
          <a:p>
            <a:pPr>
              <a:buNone/>
            </a:pPr>
            <a:r>
              <a:rPr lang="ru-RU" dirty="0" smtClean="0"/>
              <a:t>Процесс построения информационных моделей при помощи формальных языков</a:t>
            </a:r>
          </a:p>
          <a:p>
            <a:pPr>
              <a:buNone/>
            </a:pPr>
            <a:endParaRPr lang="ru-RU" dirty="0"/>
          </a:p>
        </p:txBody>
      </p:sp>
      <p:pic>
        <p:nvPicPr>
          <p:cNvPr id="18436" name="Picture 4" descr="http://im5-tub-ru.yandex.net/i?id=184160903-23-72&amp;n=21">
            <a:hlinkClick r:id="rId2"/>
          </p:cNvPr>
          <p:cNvPicPr>
            <a:picLocks noChangeAspect="1" noChangeArrowheads="1"/>
          </p:cNvPicPr>
          <p:nvPr/>
        </p:nvPicPr>
        <p:blipFill>
          <a:blip r:embed="rId3"/>
          <a:srcRect/>
          <a:stretch>
            <a:fillRect/>
          </a:stretch>
        </p:blipFill>
        <p:spPr bwMode="auto">
          <a:xfrm>
            <a:off x="3071802" y="4429132"/>
            <a:ext cx="2600325" cy="1428750"/>
          </a:xfrm>
          <a:prstGeom prst="rect">
            <a:avLst/>
          </a:prstGeom>
          <a:noFill/>
        </p:spPr>
      </p:pic>
      <p:pic>
        <p:nvPicPr>
          <p:cNvPr id="18438" name="Picture 6" descr="http://im7-tub-ru.yandex.net/i?id=364584508-40-72&amp;n=21">
            <a:hlinkClick r:id="rId4"/>
          </p:cNvPr>
          <p:cNvPicPr>
            <a:picLocks noChangeAspect="1" noChangeArrowheads="1"/>
          </p:cNvPicPr>
          <p:nvPr/>
        </p:nvPicPr>
        <p:blipFill>
          <a:blip r:embed="rId5"/>
          <a:srcRect/>
          <a:stretch>
            <a:fillRect/>
          </a:stretch>
        </p:blipFill>
        <p:spPr bwMode="auto">
          <a:xfrm>
            <a:off x="1000100" y="3071810"/>
            <a:ext cx="2143140" cy="1709952"/>
          </a:xfrm>
          <a:prstGeom prst="rect">
            <a:avLst/>
          </a:prstGeom>
          <a:noFill/>
        </p:spPr>
      </p:pic>
      <p:pic>
        <p:nvPicPr>
          <p:cNvPr id="18440" name="Picture 8" descr="http://im3-tub-ru.yandex.net/i?id=399291796-28-72&amp;n=21">
            <a:hlinkClick r:id="rId6"/>
          </p:cNvPr>
          <p:cNvPicPr>
            <a:picLocks noChangeAspect="1" noChangeArrowheads="1"/>
          </p:cNvPicPr>
          <p:nvPr/>
        </p:nvPicPr>
        <p:blipFill>
          <a:blip r:embed="rId7"/>
          <a:srcRect r="1806" b="42709"/>
          <a:stretch>
            <a:fillRect/>
          </a:stretch>
        </p:blipFill>
        <p:spPr bwMode="auto">
          <a:xfrm>
            <a:off x="6286512" y="2714620"/>
            <a:ext cx="2214578" cy="206184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Визуализация формальных моделей</a:t>
            </a:r>
            <a:endParaRPr lang="ru-RU" dirty="0"/>
          </a:p>
        </p:txBody>
      </p:sp>
      <p:sp>
        <p:nvSpPr>
          <p:cNvPr id="3" name="Содержимое 2"/>
          <p:cNvSpPr>
            <a:spLocks noGrp="1"/>
          </p:cNvSpPr>
          <p:nvPr>
            <p:ph sz="quarter" idx="1"/>
          </p:nvPr>
        </p:nvSpPr>
        <p:spPr>
          <a:xfrm>
            <a:off x="914400" y="1714488"/>
            <a:ext cx="7772400" cy="1195382"/>
          </a:xfrm>
        </p:spPr>
        <p:txBody>
          <a:bodyPr/>
          <a:lstStyle/>
          <a:p>
            <a:pPr>
              <a:buNone/>
            </a:pPr>
            <a:r>
              <a:rPr lang="ru-RU" dirty="0" smtClean="0"/>
              <a:t>В процессе исследования формальных моделей часто производится их визуализация</a:t>
            </a:r>
            <a:endParaRPr lang="ru-RU" dirty="0"/>
          </a:p>
        </p:txBody>
      </p:sp>
      <p:pic>
        <p:nvPicPr>
          <p:cNvPr id="38914" name="Picture 2" descr="http://im2-tub-ru.yandex.net/i?id=196158736-61-72&amp;n=21">
            <a:hlinkClick r:id="rId2"/>
          </p:cNvPr>
          <p:cNvPicPr>
            <a:picLocks noChangeAspect="1" noChangeArrowheads="1"/>
          </p:cNvPicPr>
          <p:nvPr/>
        </p:nvPicPr>
        <p:blipFill>
          <a:blip r:embed="rId3"/>
          <a:srcRect/>
          <a:stretch>
            <a:fillRect/>
          </a:stretch>
        </p:blipFill>
        <p:spPr bwMode="auto">
          <a:xfrm>
            <a:off x="2643174" y="3286124"/>
            <a:ext cx="2905145" cy="17859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2"/>
          <p:cNvSpPr>
            <a:spLocks/>
          </p:cNvSpPr>
          <p:nvPr/>
        </p:nvSpPr>
        <p:spPr bwMode="auto">
          <a:xfrm>
            <a:off x="428625" y="142875"/>
            <a:ext cx="83629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spcBef>
                <a:spcPct val="0"/>
              </a:spcBef>
              <a:buFontTx/>
              <a:buNone/>
            </a:pPr>
            <a:r>
              <a:rPr lang="ru-RU" altLang="ru-RU" sz="4000" b="1">
                <a:solidFill>
                  <a:schemeClr val="tx2"/>
                </a:solidFill>
              </a:rPr>
              <a:t>Этапы построения информационной модели</a:t>
            </a:r>
          </a:p>
        </p:txBody>
      </p:sp>
      <p:sp>
        <p:nvSpPr>
          <p:cNvPr id="2" name="Rectangle 6"/>
          <p:cNvSpPr>
            <a:spLocks noChangeArrowheads="1"/>
          </p:cNvSpPr>
          <p:nvPr/>
        </p:nvSpPr>
        <p:spPr bwMode="auto">
          <a:xfrm>
            <a:off x="2428875" y="5589588"/>
            <a:ext cx="4746625" cy="79216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200" b="1" dirty="0">
                <a:solidFill>
                  <a:srgbClr val="FFFFFF"/>
                </a:solidFill>
                <a:latin typeface="Arial" charset="0"/>
                <a:cs typeface="Arial" charset="0"/>
              </a:rPr>
              <a:t>Информационная</a:t>
            </a:r>
          </a:p>
          <a:p>
            <a:pPr>
              <a:defRPr/>
            </a:pPr>
            <a:r>
              <a:rPr lang="ru-RU" sz="2200" b="1" dirty="0">
                <a:solidFill>
                  <a:srgbClr val="FFFFFF"/>
                </a:solidFill>
                <a:latin typeface="Arial" charset="0"/>
                <a:cs typeface="Arial" charset="0"/>
              </a:rPr>
              <a:t>модель</a:t>
            </a:r>
            <a:r>
              <a:rPr lang="ru-RU" sz="2000" b="1" dirty="0">
                <a:solidFill>
                  <a:srgbClr val="FFFFFF"/>
                </a:solidFill>
                <a:latin typeface="Arial" charset="0"/>
                <a:cs typeface="Arial" charset="0"/>
              </a:rPr>
              <a:t> </a:t>
            </a:r>
          </a:p>
        </p:txBody>
      </p:sp>
      <p:sp>
        <p:nvSpPr>
          <p:cNvPr id="13" name="Line 8"/>
          <p:cNvSpPr>
            <a:spLocks noChangeShapeType="1"/>
          </p:cNvSpPr>
          <p:nvPr/>
        </p:nvSpPr>
        <p:spPr bwMode="auto">
          <a:xfrm flipH="1" flipV="1">
            <a:off x="4786313" y="5084763"/>
            <a:ext cx="0" cy="503237"/>
          </a:xfrm>
          <a:prstGeom prst="line">
            <a:avLst/>
          </a:prstGeom>
          <a:noFill/>
          <a:ln w="38100" algn="ctr">
            <a:solidFill>
              <a:schemeClr val="accent1"/>
            </a:solidFill>
            <a:round/>
            <a:headEnd type="triangle" w="med" len="me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endParaRPr lang="ru-RU"/>
          </a:p>
        </p:txBody>
      </p:sp>
      <p:sp>
        <p:nvSpPr>
          <p:cNvPr id="23" name="Rectangle 6"/>
          <p:cNvSpPr>
            <a:spLocks noChangeArrowheads="1"/>
          </p:cNvSpPr>
          <p:nvPr/>
        </p:nvSpPr>
        <p:spPr bwMode="auto">
          <a:xfrm>
            <a:off x="2428875" y="4643438"/>
            <a:ext cx="4786313"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200" b="1">
                <a:solidFill>
                  <a:srgbClr val="FFFFFF"/>
                </a:solidFill>
                <a:latin typeface="Arial" charset="0"/>
                <a:cs typeface="Arial" charset="0"/>
              </a:rPr>
              <a:t>Формализация</a:t>
            </a:r>
          </a:p>
        </p:txBody>
      </p:sp>
      <p:sp>
        <p:nvSpPr>
          <p:cNvPr id="11" name="Line 8"/>
          <p:cNvSpPr>
            <a:spLocks noChangeShapeType="1"/>
          </p:cNvSpPr>
          <p:nvPr/>
        </p:nvSpPr>
        <p:spPr bwMode="auto">
          <a:xfrm flipH="1" flipV="1">
            <a:off x="4786313" y="4149725"/>
            <a:ext cx="0" cy="503238"/>
          </a:xfrm>
          <a:prstGeom prst="line">
            <a:avLst/>
          </a:prstGeom>
          <a:noFill/>
          <a:ln w="38100" algn="ctr">
            <a:solidFill>
              <a:schemeClr val="accent1"/>
            </a:solidFill>
            <a:round/>
            <a:headEnd type="triangle" w="med" len="me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endParaRPr lang="ru-RU"/>
          </a:p>
        </p:txBody>
      </p:sp>
      <p:sp>
        <p:nvSpPr>
          <p:cNvPr id="12" name="Rectangle 6"/>
          <p:cNvSpPr>
            <a:spLocks noChangeArrowheads="1"/>
          </p:cNvSpPr>
          <p:nvPr/>
        </p:nvSpPr>
        <p:spPr bwMode="auto">
          <a:xfrm>
            <a:off x="2428875" y="3429000"/>
            <a:ext cx="4746625" cy="792163"/>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200" b="1" dirty="0">
                <a:solidFill>
                  <a:srgbClr val="FFFFFF"/>
                </a:solidFill>
                <a:latin typeface="Arial" charset="0"/>
                <a:cs typeface="Arial" charset="0"/>
              </a:rPr>
              <a:t>Существенные признаки объекта</a:t>
            </a:r>
          </a:p>
        </p:txBody>
      </p:sp>
      <p:sp>
        <p:nvSpPr>
          <p:cNvPr id="10" name="Line 8"/>
          <p:cNvSpPr>
            <a:spLocks noChangeShapeType="1"/>
          </p:cNvSpPr>
          <p:nvPr/>
        </p:nvSpPr>
        <p:spPr bwMode="auto">
          <a:xfrm flipH="1" flipV="1">
            <a:off x="4786313" y="3068638"/>
            <a:ext cx="0" cy="287337"/>
          </a:xfrm>
          <a:prstGeom prst="line">
            <a:avLst/>
          </a:prstGeom>
          <a:noFill/>
          <a:ln w="38100" algn="ctr">
            <a:solidFill>
              <a:schemeClr val="accent1"/>
            </a:solidFill>
            <a:round/>
            <a:headEnd type="triangle" w="med" len="me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endParaRPr lang="ru-RU"/>
          </a:p>
        </p:txBody>
      </p:sp>
      <p:sp>
        <p:nvSpPr>
          <p:cNvPr id="3" name="Rectangle 6"/>
          <p:cNvSpPr>
            <a:spLocks noChangeArrowheads="1"/>
          </p:cNvSpPr>
          <p:nvPr/>
        </p:nvSpPr>
        <p:spPr bwMode="auto">
          <a:xfrm>
            <a:off x="2428875" y="2349500"/>
            <a:ext cx="4746625" cy="72072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200" b="1" dirty="0">
                <a:solidFill>
                  <a:srgbClr val="FFFFFF"/>
                </a:solidFill>
                <a:latin typeface="Arial" charset="0"/>
                <a:cs typeface="Arial" charset="0"/>
              </a:rPr>
              <a:t>Анализ условия задачи </a:t>
            </a:r>
          </a:p>
        </p:txBody>
      </p:sp>
      <p:sp>
        <p:nvSpPr>
          <p:cNvPr id="4" name="Line 8"/>
          <p:cNvSpPr>
            <a:spLocks noChangeShapeType="1"/>
          </p:cNvSpPr>
          <p:nvPr/>
        </p:nvSpPr>
        <p:spPr bwMode="auto">
          <a:xfrm flipH="1" flipV="1">
            <a:off x="4786313" y="1989138"/>
            <a:ext cx="0" cy="287337"/>
          </a:xfrm>
          <a:prstGeom prst="line">
            <a:avLst/>
          </a:prstGeom>
          <a:noFill/>
          <a:ln w="38100" algn="ctr">
            <a:solidFill>
              <a:schemeClr val="accent1"/>
            </a:solidFill>
            <a:round/>
            <a:headEnd type="triangle" w="med" len="me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endParaRPr lang="ru-RU"/>
          </a:p>
        </p:txBody>
      </p:sp>
      <p:sp>
        <p:nvSpPr>
          <p:cNvPr id="5" name="Rectangle 6"/>
          <p:cNvSpPr>
            <a:spLocks noChangeArrowheads="1"/>
          </p:cNvSpPr>
          <p:nvPr/>
        </p:nvSpPr>
        <p:spPr bwMode="auto">
          <a:xfrm>
            <a:off x="2428875" y="1341438"/>
            <a:ext cx="4746625" cy="57467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200" b="1">
                <a:solidFill>
                  <a:srgbClr val="FFFFFF"/>
                </a:solidFill>
                <a:latin typeface="Arial" charset="0"/>
                <a:cs typeface="Arial" charset="0"/>
              </a:rPr>
              <a:t>Реальный объект</a:t>
            </a:r>
          </a:p>
        </p:txBody>
      </p:sp>
    </p:spTree>
    <p:extLst>
      <p:ext uri="{BB962C8B-B14F-4D97-AF65-F5344CB8AC3E}">
        <p14:creationId xmlns:p14="http://schemas.microsoft.com/office/powerpoint/2010/main" val="2564636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par>
                          <p:cTn id="16" fill="hold" nodeType="afterGroup">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1000"/>
                                        <p:tgtEl>
                                          <p:spTgt spid="10"/>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nodeType="afterGroup">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1000"/>
                                        <p:tgtEl>
                                          <p:spTgt spid="11"/>
                                        </p:tgtEl>
                                      </p:cBhvr>
                                    </p:animEffect>
                                  </p:childTnLst>
                                </p:cTn>
                              </p:par>
                            </p:childTnLst>
                          </p:cTn>
                        </p:par>
                        <p:par>
                          <p:cTn id="28" fill="hold" nodeType="afterGroup">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childTnLst>
                                </p:cTn>
                              </p:par>
                            </p:childTnLst>
                          </p:cTn>
                        </p:par>
                        <p:par>
                          <p:cTn id="32" fill="hold" nodeType="afterGroup">
                            <p:stCondLst>
                              <p:cond delay="7000"/>
                            </p:stCondLst>
                            <p:childTnLst>
                              <p:par>
                                <p:cTn id="33" presetID="22" presetClass="entr" presetSubtype="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1000"/>
                                        <p:tgtEl>
                                          <p:spTgt spid="13"/>
                                        </p:tgtEl>
                                      </p:cBhvr>
                                    </p:animEffect>
                                  </p:childTnLst>
                                </p:cTn>
                              </p:par>
                            </p:childTnLst>
                          </p:cTn>
                        </p:par>
                        <p:par>
                          <p:cTn id="36" fill="hold" nodeType="afterGroup">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23" grpId="0" animBg="1"/>
      <p:bldP spid="11" grpId="0" animBg="1"/>
      <p:bldP spid="12" grpId="0" animBg="1"/>
      <p:bldP spid="10" grpId="0" animBg="1"/>
      <p:bldP spid="3"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Line 8"/>
          <p:cNvSpPr>
            <a:spLocks noChangeShapeType="1"/>
          </p:cNvSpPr>
          <p:nvPr/>
        </p:nvSpPr>
        <p:spPr bwMode="auto">
          <a:xfrm flipH="1">
            <a:off x="3995738" y="4076700"/>
            <a:ext cx="1008062" cy="0"/>
          </a:xfrm>
          <a:prstGeom prst="line">
            <a:avLst/>
          </a:prstGeom>
          <a:noFill/>
          <a:ln w="38100" algn="ctr">
            <a:solidFill>
              <a:schemeClr val="accent1"/>
            </a:solidFill>
            <a:round/>
            <a:headEnd type="triangle" w="med" len="me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endParaRPr lang="ru-RU"/>
          </a:p>
        </p:txBody>
      </p:sp>
      <p:sp>
        <p:nvSpPr>
          <p:cNvPr id="2" name="Line 8"/>
          <p:cNvSpPr>
            <a:spLocks noChangeShapeType="1"/>
          </p:cNvSpPr>
          <p:nvPr/>
        </p:nvSpPr>
        <p:spPr bwMode="auto">
          <a:xfrm flipH="1">
            <a:off x="3995738" y="4868863"/>
            <a:ext cx="1008062" cy="0"/>
          </a:xfrm>
          <a:prstGeom prst="line">
            <a:avLst/>
          </a:prstGeom>
          <a:noFill/>
          <a:ln w="38100" algn="ctr">
            <a:solidFill>
              <a:schemeClr val="accent1"/>
            </a:solidFill>
            <a:round/>
            <a:headEnd type="triangle" w="med" len="me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endParaRPr lang="ru-RU"/>
          </a:p>
        </p:txBody>
      </p:sp>
      <p:sp>
        <p:nvSpPr>
          <p:cNvPr id="6148" name="Заголовок 2"/>
          <p:cNvSpPr>
            <a:spLocks/>
          </p:cNvSpPr>
          <p:nvPr/>
        </p:nvSpPr>
        <p:spPr bwMode="auto">
          <a:xfrm>
            <a:off x="323850" y="188913"/>
            <a:ext cx="83629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spcBef>
                <a:spcPct val="0"/>
              </a:spcBef>
              <a:buFontTx/>
              <a:buNone/>
            </a:pPr>
            <a:r>
              <a:rPr lang="ru-RU" altLang="ru-RU" sz="4000" b="1">
                <a:solidFill>
                  <a:schemeClr val="tx2"/>
                </a:solidFill>
              </a:rPr>
              <a:t>Пример построения информационной модели</a:t>
            </a:r>
          </a:p>
        </p:txBody>
      </p:sp>
      <p:sp>
        <p:nvSpPr>
          <p:cNvPr id="19469" name="Text Box 13"/>
          <p:cNvSpPr txBox="1">
            <a:spLocks noChangeArrowheads="1"/>
          </p:cNvSpPr>
          <p:nvPr/>
        </p:nvSpPr>
        <p:spPr bwMode="auto">
          <a:xfrm>
            <a:off x="539750" y="1196975"/>
            <a:ext cx="835342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61950"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50000"/>
              </a:spcBef>
              <a:buFontTx/>
              <a:buNone/>
            </a:pPr>
            <a:r>
              <a:rPr lang="ru-RU" altLang="ru-RU" sz="2200">
                <a:latin typeface="Arial" charset="0"/>
              </a:rPr>
              <a:t>Иван к уроку литературы должен выучить наизусть три первые строфы первой главы романа А. С. Пушкина «Евгений Онегин». Это 42 строки. Сколько потребуется времени на выполнение этого задания, если первую строку Иван может запомнить за 5 секунд, а на запоминание каждой следующей строки ему требуется времени на 2 секунды больше, чем на запоминание предыдущей строки?</a:t>
            </a:r>
          </a:p>
        </p:txBody>
      </p:sp>
      <p:sp>
        <p:nvSpPr>
          <p:cNvPr id="25" name="Rectangle 4"/>
          <p:cNvSpPr>
            <a:spLocks noChangeArrowheads="1"/>
          </p:cNvSpPr>
          <p:nvPr/>
        </p:nvSpPr>
        <p:spPr bwMode="auto">
          <a:xfrm>
            <a:off x="900113" y="3860800"/>
            <a:ext cx="3384550"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Объект моделирования</a:t>
            </a:r>
          </a:p>
        </p:txBody>
      </p:sp>
      <p:sp>
        <p:nvSpPr>
          <p:cNvPr id="3" name="Rectangle 4"/>
          <p:cNvSpPr>
            <a:spLocks noChangeArrowheads="1"/>
          </p:cNvSpPr>
          <p:nvPr/>
        </p:nvSpPr>
        <p:spPr bwMode="auto">
          <a:xfrm>
            <a:off x="900113" y="4652963"/>
            <a:ext cx="3384550"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Цель моделирования</a:t>
            </a:r>
          </a:p>
        </p:txBody>
      </p:sp>
      <p:sp>
        <p:nvSpPr>
          <p:cNvPr id="4" name="Rectangle 4"/>
          <p:cNvSpPr>
            <a:spLocks noChangeArrowheads="1"/>
          </p:cNvSpPr>
          <p:nvPr/>
        </p:nvSpPr>
        <p:spPr bwMode="auto">
          <a:xfrm>
            <a:off x="5076825" y="3860800"/>
            <a:ext cx="3743325"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Процесс запоминания</a:t>
            </a:r>
          </a:p>
        </p:txBody>
      </p:sp>
      <p:sp>
        <p:nvSpPr>
          <p:cNvPr id="5" name="Rectangle 4"/>
          <p:cNvSpPr>
            <a:spLocks noChangeArrowheads="1"/>
          </p:cNvSpPr>
          <p:nvPr/>
        </p:nvSpPr>
        <p:spPr bwMode="auto">
          <a:xfrm>
            <a:off x="5076825" y="4652963"/>
            <a:ext cx="3743325"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Формула расчета времени</a:t>
            </a:r>
          </a:p>
        </p:txBody>
      </p:sp>
      <p:sp>
        <p:nvSpPr>
          <p:cNvPr id="6" name="Rectangle 4"/>
          <p:cNvSpPr>
            <a:spLocks noChangeArrowheads="1"/>
          </p:cNvSpPr>
          <p:nvPr/>
        </p:nvSpPr>
        <p:spPr bwMode="auto">
          <a:xfrm>
            <a:off x="4932363" y="5300663"/>
            <a:ext cx="3743325" cy="98107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endParaRPr lang="ru-RU" sz="2000" b="1">
              <a:solidFill>
                <a:srgbClr val="FFFFFF"/>
              </a:solidFill>
              <a:latin typeface="Arial" charset="0"/>
              <a:cs typeface="Arial" charset="0"/>
            </a:endParaRPr>
          </a:p>
        </p:txBody>
      </p:sp>
      <p:graphicFrame>
        <p:nvGraphicFramePr>
          <p:cNvPr id="19479" name="Object 23"/>
          <p:cNvGraphicFramePr>
            <a:graphicFrameLocks noChangeAspect="1"/>
          </p:cNvGraphicFramePr>
          <p:nvPr/>
        </p:nvGraphicFramePr>
        <p:xfrm>
          <a:off x="5435600" y="5373688"/>
          <a:ext cx="2808288" cy="896937"/>
        </p:xfrm>
        <a:graphic>
          <a:graphicData uri="http://schemas.openxmlformats.org/presentationml/2006/ole">
            <mc:AlternateContent xmlns:mc="http://schemas.openxmlformats.org/markup-compatibility/2006">
              <mc:Choice xmlns:v="urn:schemas-microsoft-com:vml" Requires="v">
                <p:oleObj spid="_x0000_s2057" name="Формула" r:id="rId3" imgW="1231366" imgH="393529" progId="Equation.3">
                  <p:embed/>
                </p:oleObj>
              </mc:Choice>
              <mc:Fallback>
                <p:oleObj name="Формула" r:id="rId3" imgW="1231366"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5373688"/>
                        <a:ext cx="2808288" cy="896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80" name="Text Box 24"/>
          <p:cNvSpPr txBox="1">
            <a:spLocks noChangeArrowheads="1"/>
          </p:cNvSpPr>
          <p:nvPr/>
        </p:nvSpPr>
        <p:spPr bwMode="auto">
          <a:xfrm>
            <a:off x="539750" y="5300663"/>
            <a:ext cx="4248150" cy="938212"/>
          </a:xfrm>
          <a:prstGeom prst="rect">
            <a:avLst/>
          </a:prstGeom>
          <a:noFill/>
          <a:ln w="57150">
            <a:solidFill>
              <a:srgbClr val="0066CC"/>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ru-RU" altLang="ru-RU" sz="2200"/>
              <a:t>Арифметическая прогрессия:</a:t>
            </a:r>
          </a:p>
          <a:p>
            <a:pPr eaLnBrk="1" hangingPunct="1">
              <a:spcBef>
                <a:spcPct val="50000"/>
              </a:spcBef>
            </a:pPr>
            <a:r>
              <a:rPr lang="en-US" altLang="ru-RU" sz="2200"/>
              <a:t>a</a:t>
            </a:r>
            <a:r>
              <a:rPr lang="en-US" altLang="ru-RU" sz="2200" baseline="-25000"/>
              <a:t>1</a:t>
            </a:r>
            <a:r>
              <a:rPr lang="en-US" altLang="ru-RU" sz="2200"/>
              <a:t>=5, d = </a:t>
            </a:r>
            <a:r>
              <a:rPr lang="ru-RU" altLang="ru-RU" sz="2200"/>
              <a:t>2</a:t>
            </a:r>
            <a:r>
              <a:rPr lang="en-US" altLang="ru-RU" sz="2200"/>
              <a:t>,</a:t>
            </a:r>
            <a:r>
              <a:rPr lang="ru-RU" altLang="ru-RU" sz="2200"/>
              <a:t> </a:t>
            </a:r>
            <a:r>
              <a:rPr lang="en-US" altLang="ru-RU" sz="2200"/>
              <a:t>n= 42</a:t>
            </a:r>
            <a:endParaRPr lang="ru-RU" altLang="ru-RU" sz="2200"/>
          </a:p>
        </p:txBody>
      </p:sp>
    </p:spTree>
    <p:extLst>
      <p:ext uri="{BB962C8B-B14F-4D97-AF65-F5344CB8AC3E}">
        <p14:creationId xmlns:p14="http://schemas.microsoft.com/office/powerpoint/2010/main" val="1453552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9469">
                                            <p:txEl>
                                              <p:pRg st="0" end="0"/>
                                            </p:txEl>
                                          </p:spTgt>
                                        </p:tgtEl>
                                        <p:attrNameLst>
                                          <p:attrName>style.visibility</p:attrName>
                                        </p:attrNameLst>
                                      </p:cBhvr>
                                      <p:to>
                                        <p:strVal val="visible"/>
                                      </p:to>
                                    </p:set>
                                    <p:animEffect transition="in" filter="fade">
                                      <p:cBhvr>
                                        <p:cTn id="7" dur="1000"/>
                                        <p:tgtEl>
                                          <p:spTgt spid="19469">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childTnLst>
                                </p:cTn>
                              </p:par>
                            </p:childTnLst>
                          </p:cTn>
                        </p:par>
                        <p:par>
                          <p:cTn id="12" fill="hold" nodeType="afterGroup">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1000"/>
                                        <p:tgtEl>
                                          <p:spTgt spid="30"/>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cTn>
                              </p:par>
                            </p:childTnLst>
                          </p:cTn>
                        </p:par>
                        <p:par>
                          <p:cTn id="24" fill="hold" nodeType="afterGroup">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1000"/>
                                        <p:tgtEl>
                                          <p:spTgt spid="2"/>
                                        </p:tgtEl>
                                      </p:cBhvr>
                                    </p:animEffect>
                                  </p:childTnLst>
                                </p:cTn>
                              </p:par>
                            </p:childTnLst>
                          </p:cTn>
                        </p:par>
                        <p:par>
                          <p:cTn id="28" fill="hold" nodeType="afterGroup">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childTnLst>
                                </p:cTn>
                              </p:par>
                            </p:childTnLst>
                          </p:cTn>
                        </p:par>
                        <p:par>
                          <p:cTn id="32" fill="hold" nodeType="afterGroup">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19480"/>
                                        </p:tgtEl>
                                        <p:attrNameLst>
                                          <p:attrName>style.visibility</p:attrName>
                                        </p:attrNameLst>
                                      </p:cBhvr>
                                      <p:to>
                                        <p:strVal val="visible"/>
                                      </p:to>
                                    </p:set>
                                    <p:animEffect transition="in" filter="fade">
                                      <p:cBhvr>
                                        <p:cTn id="35" dur="1000"/>
                                        <p:tgtEl>
                                          <p:spTgt spid="19480"/>
                                        </p:tgtEl>
                                      </p:cBhvr>
                                    </p:animEffect>
                                  </p:childTnLst>
                                </p:cTn>
                              </p:par>
                            </p:childTnLst>
                          </p:cTn>
                        </p:par>
                        <p:par>
                          <p:cTn id="36" fill="hold" nodeType="afterGroup">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childTnLst>
                                </p:cTn>
                              </p:par>
                            </p:childTnLst>
                          </p:cTn>
                        </p:par>
                        <p:par>
                          <p:cTn id="40" fill="hold" nodeType="afterGroup">
                            <p:stCondLst>
                              <p:cond delay="9000"/>
                            </p:stCondLst>
                            <p:childTnLst>
                              <p:par>
                                <p:cTn id="41" presetID="10" presetClass="entr" presetSubtype="0" fill="hold" nodeType="afterEffect">
                                  <p:stCondLst>
                                    <p:cond delay="0"/>
                                  </p:stCondLst>
                                  <p:childTnLst>
                                    <p:set>
                                      <p:cBhvr>
                                        <p:cTn id="42" dur="1" fill="hold">
                                          <p:stCondLst>
                                            <p:cond delay="0"/>
                                          </p:stCondLst>
                                        </p:cTn>
                                        <p:tgtEl>
                                          <p:spTgt spid="19479"/>
                                        </p:tgtEl>
                                        <p:attrNameLst>
                                          <p:attrName>style.visibility</p:attrName>
                                        </p:attrNameLst>
                                      </p:cBhvr>
                                      <p:to>
                                        <p:strVal val="visible"/>
                                      </p:to>
                                    </p:set>
                                    <p:animEffect transition="in" filter="fade">
                                      <p:cBhvr>
                                        <p:cTn id="43" dur="1000"/>
                                        <p:tgtEl>
                                          <p:spTgt spid="19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5" grpId="0" animBg="1"/>
      <p:bldP spid="3" grpId="0" animBg="1"/>
      <p:bldP spid="4" grpId="0" animBg="1"/>
      <p:bldP spid="5" grpId="0" animBg="1"/>
      <p:bldP spid="6" grpId="0" animBg="1"/>
      <p:bldP spid="1948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
          <p:cNvSpPr>
            <a:spLocks noChangeArrowheads="1"/>
          </p:cNvSpPr>
          <p:nvPr/>
        </p:nvSpPr>
        <p:spPr bwMode="auto">
          <a:xfrm>
            <a:off x="2987675" y="1268413"/>
            <a:ext cx="3240088"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Знаковая модель</a:t>
            </a:r>
          </a:p>
        </p:txBody>
      </p:sp>
      <p:sp>
        <p:nvSpPr>
          <p:cNvPr id="26636" name="Text Box 12"/>
          <p:cNvSpPr txBox="1">
            <a:spLocks noChangeArrowheads="1"/>
          </p:cNvSpPr>
          <p:nvPr/>
        </p:nvSpPr>
        <p:spPr bwMode="auto">
          <a:xfrm>
            <a:off x="539750" y="1989138"/>
            <a:ext cx="8353425" cy="461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indent="361950"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ru-RU" altLang="ru-RU" sz="2200" b="1">
                <a:latin typeface="Arial" charset="0"/>
              </a:rPr>
              <a:t>Описание природы лета в июне</a:t>
            </a:r>
            <a:r>
              <a:rPr lang="ru-RU" altLang="ru-RU" sz="2200">
                <a:latin typeface="Arial" charset="0"/>
              </a:rPr>
              <a:t>.</a:t>
            </a:r>
          </a:p>
          <a:p>
            <a:pPr algn="just" eaLnBrk="1" hangingPunct="1">
              <a:spcBef>
                <a:spcPct val="50000"/>
              </a:spcBef>
              <a:buFontTx/>
              <a:buNone/>
            </a:pPr>
            <a:r>
              <a:rPr lang="ru-RU" altLang="ru-RU" sz="2200">
                <a:latin typeface="Arial" charset="0"/>
              </a:rPr>
              <a:t>Пришло лето. Июнь. Природа летом цветет, поспевает, сады полны зелени, луга покрыты широким шлейфом зеленой травы. В небе неспешно парят, словно огромные корабли, тяжелые кучевые облака. И хотя месяц май под конец баловал теплыми и по-летнему жаркими днями, первые июньские дни нередко прохладные, порой дождливые. Огорчаться не стоит, ведь затяжная пасмурная погода в начале месяца ненадолго. Сухой антициклон принесет теплые ветра, а высоко стоящее в небе солнце обеспечит теплую и жаркую погоду. В июне температура воздуха умеренная без резких скачков и составляет в среднем +15 +17° C.</a:t>
            </a:r>
            <a:r>
              <a:rPr lang="ru-RU" altLang="ru-RU" sz="1800">
                <a:latin typeface="Arial" charset="0"/>
              </a:rPr>
              <a:t> </a:t>
            </a:r>
          </a:p>
        </p:txBody>
      </p:sp>
      <p:sp>
        <p:nvSpPr>
          <p:cNvPr id="8196" name="Заголовок 2"/>
          <p:cNvSpPr>
            <a:spLocks/>
          </p:cNvSpPr>
          <p:nvPr/>
        </p:nvSpPr>
        <p:spPr bwMode="auto">
          <a:xfrm>
            <a:off x="323850" y="188913"/>
            <a:ext cx="83629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spcBef>
                <a:spcPct val="0"/>
              </a:spcBef>
              <a:buFontTx/>
              <a:buNone/>
            </a:pPr>
            <a:r>
              <a:rPr lang="ru-RU" altLang="ru-RU" sz="4000" b="1">
                <a:solidFill>
                  <a:schemeClr val="tx2"/>
                </a:solidFill>
              </a:rPr>
              <a:t>Классификация информационных моделей</a:t>
            </a:r>
          </a:p>
        </p:txBody>
      </p:sp>
      <p:sp>
        <p:nvSpPr>
          <p:cNvPr id="39941" name="Text Box 5"/>
          <p:cNvSpPr txBox="1">
            <a:spLocks noChangeArrowheads="1"/>
          </p:cNvSpPr>
          <p:nvPr/>
        </p:nvSpPr>
        <p:spPr bwMode="auto">
          <a:xfrm>
            <a:off x="1835150" y="2060575"/>
            <a:ext cx="5761038"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ru-RU" altLang="ru-RU" sz="2200" b="1">
                <a:latin typeface="Arial" charset="0"/>
              </a:rPr>
              <a:t>program</a:t>
            </a:r>
            <a:r>
              <a:rPr lang="ru-RU" altLang="ru-RU" sz="2200">
                <a:latin typeface="Arial" charset="0"/>
              </a:rPr>
              <a:t> n_16;</a:t>
            </a:r>
          </a:p>
          <a:p>
            <a:pPr algn="just" eaLnBrk="1" hangingPunct="1">
              <a:spcBef>
                <a:spcPct val="0"/>
              </a:spcBef>
              <a:buFontTx/>
              <a:buNone/>
            </a:pPr>
            <a:r>
              <a:rPr lang="ru-RU" altLang="ru-RU" sz="2200" b="1">
                <a:latin typeface="Arial" charset="0"/>
              </a:rPr>
              <a:t>  var</a:t>
            </a:r>
            <a:r>
              <a:rPr lang="ru-RU" altLang="ru-RU" sz="2200">
                <a:latin typeface="Arial" charset="0"/>
              </a:rPr>
              <a:t> i, n: integer; a, y: real;</a:t>
            </a:r>
          </a:p>
          <a:p>
            <a:pPr algn="just" eaLnBrk="1" hangingPunct="1">
              <a:spcBef>
                <a:spcPct val="0"/>
              </a:spcBef>
              <a:buFontTx/>
              <a:buNone/>
            </a:pPr>
            <a:r>
              <a:rPr lang="ru-RU" altLang="ru-RU" sz="2200" b="1">
                <a:latin typeface="Arial" charset="0"/>
              </a:rPr>
              <a:t>begin</a:t>
            </a:r>
          </a:p>
          <a:p>
            <a:pPr algn="just" eaLnBrk="1" hangingPunct="1">
              <a:spcBef>
                <a:spcPct val="0"/>
              </a:spcBef>
              <a:buFontTx/>
              <a:buNone/>
            </a:pPr>
            <a:r>
              <a:rPr lang="ru-RU" altLang="ru-RU" sz="2200">
                <a:latin typeface="Arial" charset="0"/>
              </a:rPr>
              <a:t>  writeln ('Возведение в степень');</a:t>
            </a:r>
          </a:p>
          <a:p>
            <a:pPr algn="just" eaLnBrk="1" hangingPunct="1">
              <a:spcBef>
                <a:spcPct val="0"/>
              </a:spcBef>
              <a:buFontTx/>
              <a:buNone/>
            </a:pPr>
            <a:r>
              <a:rPr lang="ru-RU" altLang="ru-RU" sz="2200">
                <a:latin typeface="Arial" charset="0"/>
              </a:rPr>
              <a:t>  write ('Введите основание a&gt;&gt;');</a:t>
            </a:r>
          </a:p>
          <a:p>
            <a:pPr algn="just" eaLnBrk="1" hangingPunct="1">
              <a:spcBef>
                <a:spcPct val="0"/>
              </a:spcBef>
              <a:buFontTx/>
              <a:buNone/>
            </a:pPr>
            <a:r>
              <a:rPr lang="ru-RU" altLang="ru-RU" sz="2200">
                <a:latin typeface="Arial" charset="0"/>
              </a:rPr>
              <a:t>  readln (a);</a:t>
            </a:r>
          </a:p>
          <a:p>
            <a:pPr algn="just" eaLnBrk="1" hangingPunct="1">
              <a:spcBef>
                <a:spcPct val="0"/>
              </a:spcBef>
              <a:buFontTx/>
              <a:buNone/>
            </a:pPr>
            <a:r>
              <a:rPr lang="ru-RU" altLang="ru-RU" sz="2200">
                <a:latin typeface="Arial" charset="0"/>
              </a:rPr>
              <a:t>  write ('Введите показатель n&gt;&gt;');</a:t>
            </a:r>
          </a:p>
          <a:p>
            <a:pPr algn="just" eaLnBrk="1" hangingPunct="1">
              <a:spcBef>
                <a:spcPct val="0"/>
              </a:spcBef>
              <a:buFontTx/>
              <a:buNone/>
            </a:pPr>
            <a:r>
              <a:rPr lang="ru-RU" altLang="ru-RU" sz="2200">
                <a:latin typeface="Arial" charset="0"/>
              </a:rPr>
              <a:t>  readln (n);</a:t>
            </a:r>
          </a:p>
          <a:p>
            <a:pPr algn="just" eaLnBrk="1" hangingPunct="1">
              <a:spcBef>
                <a:spcPct val="0"/>
              </a:spcBef>
              <a:buFontTx/>
              <a:buNone/>
            </a:pPr>
            <a:r>
              <a:rPr lang="ru-RU" altLang="ru-RU" sz="2200">
                <a:latin typeface="Arial" charset="0"/>
              </a:rPr>
              <a:t>  y:=1;</a:t>
            </a:r>
          </a:p>
          <a:p>
            <a:pPr algn="just" eaLnBrk="1" hangingPunct="1">
              <a:spcBef>
                <a:spcPct val="0"/>
              </a:spcBef>
              <a:buFontTx/>
              <a:buNone/>
            </a:pPr>
            <a:r>
              <a:rPr lang="ru-RU" altLang="ru-RU" sz="2200">
                <a:latin typeface="Arial" charset="0"/>
              </a:rPr>
              <a:t>  for i:=1 to n do y:=y*a;</a:t>
            </a:r>
          </a:p>
          <a:p>
            <a:pPr algn="just" eaLnBrk="1" hangingPunct="1">
              <a:spcBef>
                <a:spcPct val="0"/>
              </a:spcBef>
              <a:buFontTx/>
              <a:buNone/>
            </a:pPr>
            <a:r>
              <a:rPr lang="ru-RU" altLang="ru-RU" sz="2200">
                <a:latin typeface="Arial" charset="0"/>
              </a:rPr>
              <a:t>  writeln ('y=', y)</a:t>
            </a:r>
          </a:p>
          <a:p>
            <a:pPr algn="just" eaLnBrk="1" hangingPunct="1">
              <a:spcBef>
                <a:spcPct val="0"/>
              </a:spcBef>
              <a:buFontTx/>
              <a:buNone/>
            </a:pPr>
            <a:r>
              <a:rPr lang="ru-RU" altLang="ru-RU" sz="2200" b="1">
                <a:latin typeface="Arial" charset="0"/>
              </a:rPr>
              <a:t>end.</a:t>
            </a:r>
          </a:p>
        </p:txBody>
      </p:sp>
      <p:graphicFrame>
        <p:nvGraphicFramePr>
          <p:cNvPr id="40964" name="Object 4"/>
          <p:cNvGraphicFramePr>
            <a:graphicFrameLocks noChangeAspect="1"/>
          </p:cNvGraphicFramePr>
          <p:nvPr/>
        </p:nvGraphicFramePr>
        <p:xfrm>
          <a:off x="900113" y="2636838"/>
          <a:ext cx="7740650" cy="1020762"/>
        </p:xfrm>
        <a:graphic>
          <a:graphicData uri="http://schemas.openxmlformats.org/presentationml/2006/ole">
            <mc:AlternateContent xmlns:mc="http://schemas.openxmlformats.org/markup-compatibility/2006">
              <mc:Choice xmlns:v="urn:schemas-microsoft-com:vml" Requires="v">
                <p:oleObj spid="_x0000_s3081" name="Формула" r:id="rId3" imgW="3759200" imgH="495300" progId="Equation.3">
                  <p:embed/>
                </p:oleObj>
              </mc:Choice>
              <mc:Fallback>
                <p:oleObj name="Формула" r:id="rId3" imgW="3759200" imgH="495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636838"/>
                        <a:ext cx="7740650" cy="1020762"/>
                      </a:xfrm>
                      <a:prstGeom prst="rect">
                        <a:avLst/>
                      </a:prstGeom>
                      <a:noFill/>
                      <a:ln w="38100">
                        <a:solidFill>
                          <a:srgbClr val="0066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28898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6636">
                                            <p:txEl>
                                              <p:pRg st="0" end="0"/>
                                            </p:txEl>
                                          </p:spTgt>
                                        </p:tgtEl>
                                        <p:attrNameLst>
                                          <p:attrName>style.visibility</p:attrName>
                                        </p:attrNameLst>
                                      </p:cBhvr>
                                      <p:to>
                                        <p:strVal val="visible"/>
                                      </p:to>
                                    </p:set>
                                    <p:animEffect transition="in" filter="fade">
                                      <p:cBhvr>
                                        <p:cTn id="11" dur="1000"/>
                                        <p:tgtEl>
                                          <p:spTgt spid="26636">
                                            <p:txEl>
                                              <p:pRg st="0" end="0"/>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6636">
                                            <p:txEl>
                                              <p:pRg st="1" end="1"/>
                                            </p:txEl>
                                          </p:spTgt>
                                        </p:tgtEl>
                                        <p:attrNameLst>
                                          <p:attrName>style.visibility</p:attrName>
                                        </p:attrNameLst>
                                      </p:cBhvr>
                                      <p:to>
                                        <p:strVal val="visible"/>
                                      </p:to>
                                    </p:set>
                                    <p:animEffect transition="in" filter="fade">
                                      <p:cBhvr>
                                        <p:cTn id="15" dur="1000"/>
                                        <p:tgtEl>
                                          <p:spTgt spid="26636">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6636">
                                            <p:txEl>
                                              <p:pRg st="0" end="0"/>
                                            </p:txEl>
                                          </p:spTgt>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26636">
                                            <p:txEl>
                                              <p:pRg st="1" end="1"/>
                                            </p:txEl>
                                          </p:spTgt>
                                        </p:tgtEl>
                                        <p:attrNameLst>
                                          <p:attrName>style.visibility</p:attrName>
                                        </p:attrNameLst>
                                      </p:cBhvr>
                                      <p:to>
                                        <p:strVal val="hidden"/>
                                      </p:to>
                                    </p:set>
                                  </p:childTnLst>
                                </p:cTn>
                              </p:par>
                            </p:childTnLst>
                          </p:cTn>
                        </p:par>
                        <p:par>
                          <p:cTn id="22" fill="hold" nodeType="afterGroup">
                            <p:stCondLst>
                              <p:cond delay="0"/>
                            </p:stCondLst>
                            <p:childTnLst>
                              <p:par>
                                <p:cTn id="23" presetID="22" presetClass="entr" presetSubtype="8" fill="hold" nodeType="afterEffect">
                                  <p:stCondLst>
                                    <p:cond delay="0"/>
                                  </p:stCondLst>
                                  <p:childTnLst>
                                    <p:set>
                                      <p:cBhvr>
                                        <p:cTn id="24" dur="1" fill="hold">
                                          <p:stCondLst>
                                            <p:cond delay="0"/>
                                          </p:stCondLst>
                                        </p:cTn>
                                        <p:tgtEl>
                                          <p:spTgt spid="39941">
                                            <p:txEl>
                                              <p:pRg st="0" end="0"/>
                                            </p:txEl>
                                          </p:spTgt>
                                        </p:tgtEl>
                                        <p:attrNameLst>
                                          <p:attrName>style.visibility</p:attrName>
                                        </p:attrNameLst>
                                      </p:cBhvr>
                                      <p:to>
                                        <p:strVal val="visible"/>
                                      </p:to>
                                    </p:set>
                                    <p:animEffect transition="in" filter="wipe(left)">
                                      <p:cBhvr>
                                        <p:cTn id="25" dur="1000"/>
                                        <p:tgtEl>
                                          <p:spTgt spid="39941">
                                            <p:txEl>
                                              <p:pRg st="0" end="0"/>
                                            </p:txEl>
                                          </p:spTgt>
                                        </p:tgtEl>
                                      </p:cBhvr>
                                    </p:animEffect>
                                  </p:childTnLst>
                                </p:cTn>
                              </p:par>
                            </p:childTnLst>
                          </p:cTn>
                        </p:par>
                        <p:par>
                          <p:cTn id="26" fill="hold" nodeType="afterGroup">
                            <p:stCondLst>
                              <p:cond delay="1000"/>
                            </p:stCondLst>
                            <p:childTnLst>
                              <p:par>
                                <p:cTn id="27" presetID="22" presetClass="entr" presetSubtype="8" fill="hold" nodeType="afterEffect">
                                  <p:stCondLst>
                                    <p:cond delay="0"/>
                                  </p:stCondLst>
                                  <p:childTnLst>
                                    <p:set>
                                      <p:cBhvr>
                                        <p:cTn id="28" dur="1" fill="hold">
                                          <p:stCondLst>
                                            <p:cond delay="0"/>
                                          </p:stCondLst>
                                        </p:cTn>
                                        <p:tgtEl>
                                          <p:spTgt spid="39941">
                                            <p:txEl>
                                              <p:pRg st="1" end="1"/>
                                            </p:txEl>
                                          </p:spTgt>
                                        </p:tgtEl>
                                        <p:attrNameLst>
                                          <p:attrName>style.visibility</p:attrName>
                                        </p:attrNameLst>
                                      </p:cBhvr>
                                      <p:to>
                                        <p:strVal val="visible"/>
                                      </p:to>
                                    </p:set>
                                    <p:animEffect transition="in" filter="wipe(left)">
                                      <p:cBhvr>
                                        <p:cTn id="29" dur="1000"/>
                                        <p:tgtEl>
                                          <p:spTgt spid="39941">
                                            <p:txEl>
                                              <p:pRg st="1" end="1"/>
                                            </p:txEl>
                                          </p:spTgt>
                                        </p:tgtEl>
                                      </p:cBhvr>
                                    </p:animEffect>
                                  </p:childTnLst>
                                </p:cTn>
                              </p:par>
                            </p:childTnLst>
                          </p:cTn>
                        </p:par>
                        <p:par>
                          <p:cTn id="30" fill="hold" nodeType="afterGroup">
                            <p:stCondLst>
                              <p:cond delay="2000"/>
                            </p:stCondLst>
                            <p:childTnLst>
                              <p:par>
                                <p:cTn id="31" presetID="22" presetClass="entr" presetSubtype="8" fill="hold" nodeType="afterEffect">
                                  <p:stCondLst>
                                    <p:cond delay="0"/>
                                  </p:stCondLst>
                                  <p:childTnLst>
                                    <p:set>
                                      <p:cBhvr>
                                        <p:cTn id="32" dur="1" fill="hold">
                                          <p:stCondLst>
                                            <p:cond delay="0"/>
                                          </p:stCondLst>
                                        </p:cTn>
                                        <p:tgtEl>
                                          <p:spTgt spid="39941">
                                            <p:txEl>
                                              <p:pRg st="2" end="2"/>
                                            </p:txEl>
                                          </p:spTgt>
                                        </p:tgtEl>
                                        <p:attrNameLst>
                                          <p:attrName>style.visibility</p:attrName>
                                        </p:attrNameLst>
                                      </p:cBhvr>
                                      <p:to>
                                        <p:strVal val="visible"/>
                                      </p:to>
                                    </p:set>
                                    <p:animEffect transition="in" filter="wipe(left)">
                                      <p:cBhvr>
                                        <p:cTn id="33" dur="1000"/>
                                        <p:tgtEl>
                                          <p:spTgt spid="39941">
                                            <p:txEl>
                                              <p:pRg st="2" end="2"/>
                                            </p:txEl>
                                          </p:spTgt>
                                        </p:tgtEl>
                                      </p:cBhvr>
                                    </p:animEffect>
                                  </p:childTnLst>
                                </p:cTn>
                              </p:par>
                            </p:childTnLst>
                          </p:cTn>
                        </p:par>
                        <p:par>
                          <p:cTn id="34" fill="hold" nodeType="afterGroup">
                            <p:stCondLst>
                              <p:cond delay="3000"/>
                            </p:stCondLst>
                            <p:childTnLst>
                              <p:par>
                                <p:cTn id="35" presetID="22" presetClass="entr" presetSubtype="8" fill="hold" nodeType="afterEffect">
                                  <p:stCondLst>
                                    <p:cond delay="0"/>
                                  </p:stCondLst>
                                  <p:childTnLst>
                                    <p:set>
                                      <p:cBhvr>
                                        <p:cTn id="36" dur="1" fill="hold">
                                          <p:stCondLst>
                                            <p:cond delay="0"/>
                                          </p:stCondLst>
                                        </p:cTn>
                                        <p:tgtEl>
                                          <p:spTgt spid="39941">
                                            <p:txEl>
                                              <p:pRg st="3" end="3"/>
                                            </p:txEl>
                                          </p:spTgt>
                                        </p:tgtEl>
                                        <p:attrNameLst>
                                          <p:attrName>style.visibility</p:attrName>
                                        </p:attrNameLst>
                                      </p:cBhvr>
                                      <p:to>
                                        <p:strVal val="visible"/>
                                      </p:to>
                                    </p:set>
                                    <p:animEffect transition="in" filter="wipe(left)">
                                      <p:cBhvr>
                                        <p:cTn id="37" dur="1000"/>
                                        <p:tgtEl>
                                          <p:spTgt spid="39941">
                                            <p:txEl>
                                              <p:pRg st="3" end="3"/>
                                            </p:txEl>
                                          </p:spTgt>
                                        </p:tgtEl>
                                      </p:cBhvr>
                                    </p:animEffect>
                                  </p:childTnLst>
                                </p:cTn>
                              </p:par>
                            </p:childTnLst>
                          </p:cTn>
                        </p:par>
                        <p:par>
                          <p:cTn id="38" fill="hold" nodeType="afterGroup">
                            <p:stCondLst>
                              <p:cond delay="4000"/>
                            </p:stCondLst>
                            <p:childTnLst>
                              <p:par>
                                <p:cTn id="39" presetID="22" presetClass="entr" presetSubtype="8" fill="hold" nodeType="afterEffect">
                                  <p:stCondLst>
                                    <p:cond delay="0"/>
                                  </p:stCondLst>
                                  <p:childTnLst>
                                    <p:set>
                                      <p:cBhvr>
                                        <p:cTn id="40" dur="1" fill="hold">
                                          <p:stCondLst>
                                            <p:cond delay="0"/>
                                          </p:stCondLst>
                                        </p:cTn>
                                        <p:tgtEl>
                                          <p:spTgt spid="39941">
                                            <p:txEl>
                                              <p:pRg st="4" end="4"/>
                                            </p:txEl>
                                          </p:spTgt>
                                        </p:tgtEl>
                                        <p:attrNameLst>
                                          <p:attrName>style.visibility</p:attrName>
                                        </p:attrNameLst>
                                      </p:cBhvr>
                                      <p:to>
                                        <p:strVal val="visible"/>
                                      </p:to>
                                    </p:set>
                                    <p:animEffect transition="in" filter="wipe(left)">
                                      <p:cBhvr>
                                        <p:cTn id="41" dur="1000"/>
                                        <p:tgtEl>
                                          <p:spTgt spid="39941">
                                            <p:txEl>
                                              <p:pRg st="4" end="4"/>
                                            </p:txEl>
                                          </p:spTgt>
                                        </p:tgtEl>
                                      </p:cBhvr>
                                    </p:animEffect>
                                  </p:childTnLst>
                                </p:cTn>
                              </p:par>
                            </p:childTnLst>
                          </p:cTn>
                        </p:par>
                        <p:par>
                          <p:cTn id="42" fill="hold" nodeType="afterGroup">
                            <p:stCondLst>
                              <p:cond delay="5000"/>
                            </p:stCondLst>
                            <p:childTnLst>
                              <p:par>
                                <p:cTn id="43" presetID="22" presetClass="entr" presetSubtype="8" fill="hold" nodeType="afterEffect">
                                  <p:stCondLst>
                                    <p:cond delay="0"/>
                                  </p:stCondLst>
                                  <p:childTnLst>
                                    <p:set>
                                      <p:cBhvr>
                                        <p:cTn id="44" dur="1" fill="hold">
                                          <p:stCondLst>
                                            <p:cond delay="0"/>
                                          </p:stCondLst>
                                        </p:cTn>
                                        <p:tgtEl>
                                          <p:spTgt spid="39941">
                                            <p:txEl>
                                              <p:pRg st="5" end="5"/>
                                            </p:txEl>
                                          </p:spTgt>
                                        </p:tgtEl>
                                        <p:attrNameLst>
                                          <p:attrName>style.visibility</p:attrName>
                                        </p:attrNameLst>
                                      </p:cBhvr>
                                      <p:to>
                                        <p:strVal val="visible"/>
                                      </p:to>
                                    </p:set>
                                    <p:animEffect transition="in" filter="wipe(left)">
                                      <p:cBhvr>
                                        <p:cTn id="45" dur="1000"/>
                                        <p:tgtEl>
                                          <p:spTgt spid="39941">
                                            <p:txEl>
                                              <p:pRg st="5" end="5"/>
                                            </p:txEl>
                                          </p:spTgt>
                                        </p:tgtEl>
                                      </p:cBhvr>
                                    </p:animEffect>
                                  </p:childTnLst>
                                </p:cTn>
                              </p:par>
                            </p:childTnLst>
                          </p:cTn>
                        </p:par>
                        <p:par>
                          <p:cTn id="46" fill="hold" nodeType="afterGroup">
                            <p:stCondLst>
                              <p:cond delay="6000"/>
                            </p:stCondLst>
                            <p:childTnLst>
                              <p:par>
                                <p:cTn id="47" presetID="22" presetClass="entr" presetSubtype="8" fill="hold" nodeType="afterEffect">
                                  <p:stCondLst>
                                    <p:cond delay="0"/>
                                  </p:stCondLst>
                                  <p:childTnLst>
                                    <p:set>
                                      <p:cBhvr>
                                        <p:cTn id="48" dur="1" fill="hold">
                                          <p:stCondLst>
                                            <p:cond delay="0"/>
                                          </p:stCondLst>
                                        </p:cTn>
                                        <p:tgtEl>
                                          <p:spTgt spid="39941">
                                            <p:txEl>
                                              <p:pRg st="6" end="6"/>
                                            </p:txEl>
                                          </p:spTgt>
                                        </p:tgtEl>
                                        <p:attrNameLst>
                                          <p:attrName>style.visibility</p:attrName>
                                        </p:attrNameLst>
                                      </p:cBhvr>
                                      <p:to>
                                        <p:strVal val="visible"/>
                                      </p:to>
                                    </p:set>
                                    <p:animEffect transition="in" filter="wipe(left)">
                                      <p:cBhvr>
                                        <p:cTn id="49" dur="1000"/>
                                        <p:tgtEl>
                                          <p:spTgt spid="39941">
                                            <p:txEl>
                                              <p:pRg st="6" end="6"/>
                                            </p:txEl>
                                          </p:spTgt>
                                        </p:tgtEl>
                                      </p:cBhvr>
                                    </p:animEffect>
                                  </p:childTnLst>
                                </p:cTn>
                              </p:par>
                            </p:childTnLst>
                          </p:cTn>
                        </p:par>
                        <p:par>
                          <p:cTn id="50" fill="hold" nodeType="afterGroup">
                            <p:stCondLst>
                              <p:cond delay="7000"/>
                            </p:stCondLst>
                            <p:childTnLst>
                              <p:par>
                                <p:cTn id="51" presetID="22" presetClass="entr" presetSubtype="8" fill="hold" nodeType="afterEffect">
                                  <p:stCondLst>
                                    <p:cond delay="0"/>
                                  </p:stCondLst>
                                  <p:childTnLst>
                                    <p:set>
                                      <p:cBhvr>
                                        <p:cTn id="52" dur="1" fill="hold">
                                          <p:stCondLst>
                                            <p:cond delay="0"/>
                                          </p:stCondLst>
                                        </p:cTn>
                                        <p:tgtEl>
                                          <p:spTgt spid="39941">
                                            <p:txEl>
                                              <p:pRg st="7" end="7"/>
                                            </p:txEl>
                                          </p:spTgt>
                                        </p:tgtEl>
                                        <p:attrNameLst>
                                          <p:attrName>style.visibility</p:attrName>
                                        </p:attrNameLst>
                                      </p:cBhvr>
                                      <p:to>
                                        <p:strVal val="visible"/>
                                      </p:to>
                                    </p:set>
                                    <p:animEffect transition="in" filter="wipe(left)">
                                      <p:cBhvr>
                                        <p:cTn id="53" dur="1000"/>
                                        <p:tgtEl>
                                          <p:spTgt spid="39941">
                                            <p:txEl>
                                              <p:pRg st="7" end="7"/>
                                            </p:txEl>
                                          </p:spTgt>
                                        </p:tgtEl>
                                      </p:cBhvr>
                                    </p:animEffect>
                                  </p:childTnLst>
                                </p:cTn>
                              </p:par>
                            </p:childTnLst>
                          </p:cTn>
                        </p:par>
                        <p:par>
                          <p:cTn id="54" fill="hold" nodeType="afterGroup">
                            <p:stCondLst>
                              <p:cond delay="8000"/>
                            </p:stCondLst>
                            <p:childTnLst>
                              <p:par>
                                <p:cTn id="55" presetID="22" presetClass="entr" presetSubtype="8" fill="hold" nodeType="afterEffect">
                                  <p:stCondLst>
                                    <p:cond delay="0"/>
                                  </p:stCondLst>
                                  <p:childTnLst>
                                    <p:set>
                                      <p:cBhvr>
                                        <p:cTn id="56" dur="1" fill="hold">
                                          <p:stCondLst>
                                            <p:cond delay="0"/>
                                          </p:stCondLst>
                                        </p:cTn>
                                        <p:tgtEl>
                                          <p:spTgt spid="39941">
                                            <p:txEl>
                                              <p:pRg st="8" end="8"/>
                                            </p:txEl>
                                          </p:spTgt>
                                        </p:tgtEl>
                                        <p:attrNameLst>
                                          <p:attrName>style.visibility</p:attrName>
                                        </p:attrNameLst>
                                      </p:cBhvr>
                                      <p:to>
                                        <p:strVal val="visible"/>
                                      </p:to>
                                    </p:set>
                                    <p:animEffect transition="in" filter="wipe(left)">
                                      <p:cBhvr>
                                        <p:cTn id="57" dur="1000"/>
                                        <p:tgtEl>
                                          <p:spTgt spid="39941">
                                            <p:txEl>
                                              <p:pRg st="8" end="8"/>
                                            </p:txEl>
                                          </p:spTgt>
                                        </p:tgtEl>
                                      </p:cBhvr>
                                    </p:animEffect>
                                  </p:childTnLst>
                                </p:cTn>
                              </p:par>
                            </p:childTnLst>
                          </p:cTn>
                        </p:par>
                        <p:par>
                          <p:cTn id="58" fill="hold" nodeType="afterGroup">
                            <p:stCondLst>
                              <p:cond delay="9000"/>
                            </p:stCondLst>
                            <p:childTnLst>
                              <p:par>
                                <p:cTn id="59" presetID="22" presetClass="entr" presetSubtype="8" fill="hold" nodeType="afterEffect">
                                  <p:stCondLst>
                                    <p:cond delay="0"/>
                                  </p:stCondLst>
                                  <p:childTnLst>
                                    <p:set>
                                      <p:cBhvr>
                                        <p:cTn id="60" dur="1" fill="hold">
                                          <p:stCondLst>
                                            <p:cond delay="0"/>
                                          </p:stCondLst>
                                        </p:cTn>
                                        <p:tgtEl>
                                          <p:spTgt spid="39941">
                                            <p:txEl>
                                              <p:pRg st="9" end="9"/>
                                            </p:txEl>
                                          </p:spTgt>
                                        </p:tgtEl>
                                        <p:attrNameLst>
                                          <p:attrName>style.visibility</p:attrName>
                                        </p:attrNameLst>
                                      </p:cBhvr>
                                      <p:to>
                                        <p:strVal val="visible"/>
                                      </p:to>
                                    </p:set>
                                    <p:animEffect transition="in" filter="wipe(left)">
                                      <p:cBhvr>
                                        <p:cTn id="61" dur="1000"/>
                                        <p:tgtEl>
                                          <p:spTgt spid="39941">
                                            <p:txEl>
                                              <p:pRg st="9" end="9"/>
                                            </p:txEl>
                                          </p:spTgt>
                                        </p:tgtEl>
                                      </p:cBhvr>
                                    </p:animEffect>
                                  </p:childTnLst>
                                </p:cTn>
                              </p:par>
                            </p:childTnLst>
                          </p:cTn>
                        </p:par>
                        <p:par>
                          <p:cTn id="62" fill="hold" nodeType="afterGroup">
                            <p:stCondLst>
                              <p:cond delay="10000"/>
                            </p:stCondLst>
                            <p:childTnLst>
                              <p:par>
                                <p:cTn id="63" presetID="22" presetClass="entr" presetSubtype="8" fill="hold" nodeType="afterEffect">
                                  <p:stCondLst>
                                    <p:cond delay="0"/>
                                  </p:stCondLst>
                                  <p:childTnLst>
                                    <p:set>
                                      <p:cBhvr>
                                        <p:cTn id="64" dur="1" fill="hold">
                                          <p:stCondLst>
                                            <p:cond delay="0"/>
                                          </p:stCondLst>
                                        </p:cTn>
                                        <p:tgtEl>
                                          <p:spTgt spid="39941">
                                            <p:txEl>
                                              <p:pRg st="10" end="10"/>
                                            </p:txEl>
                                          </p:spTgt>
                                        </p:tgtEl>
                                        <p:attrNameLst>
                                          <p:attrName>style.visibility</p:attrName>
                                        </p:attrNameLst>
                                      </p:cBhvr>
                                      <p:to>
                                        <p:strVal val="visible"/>
                                      </p:to>
                                    </p:set>
                                    <p:animEffect transition="in" filter="wipe(left)">
                                      <p:cBhvr>
                                        <p:cTn id="65" dur="1000"/>
                                        <p:tgtEl>
                                          <p:spTgt spid="39941">
                                            <p:txEl>
                                              <p:pRg st="10" end="10"/>
                                            </p:txEl>
                                          </p:spTgt>
                                        </p:tgtEl>
                                      </p:cBhvr>
                                    </p:animEffect>
                                  </p:childTnLst>
                                </p:cTn>
                              </p:par>
                            </p:childTnLst>
                          </p:cTn>
                        </p:par>
                        <p:par>
                          <p:cTn id="66" fill="hold" nodeType="afterGroup">
                            <p:stCondLst>
                              <p:cond delay="11000"/>
                            </p:stCondLst>
                            <p:childTnLst>
                              <p:par>
                                <p:cTn id="67" presetID="22" presetClass="entr" presetSubtype="8" fill="hold" nodeType="afterEffect">
                                  <p:stCondLst>
                                    <p:cond delay="0"/>
                                  </p:stCondLst>
                                  <p:childTnLst>
                                    <p:set>
                                      <p:cBhvr>
                                        <p:cTn id="68" dur="1" fill="hold">
                                          <p:stCondLst>
                                            <p:cond delay="0"/>
                                          </p:stCondLst>
                                        </p:cTn>
                                        <p:tgtEl>
                                          <p:spTgt spid="39941">
                                            <p:txEl>
                                              <p:pRg st="11" end="11"/>
                                            </p:txEl>
                                          </p:spTgt>
                                        </p:tgtEl>
                                        <p:attrNameLst>
                                          <p:attrName>style.visibility</p:attrName>
                                        </p:attrNameLst>
                                      </p:cBhvr>
                                      <p:to>
                                        <p:strVal val="visible"/>
                                      </p:to>
                                    </p:set>
                                    <p:animEffect transition="in" filter="wipe(left)">
                                      <p:cBhvr>
                                        <p:cTn id="69" dur="1000"/>
                                        <p:tgtEl>
                                          <p:spTgt spid="39941">
                                            <p:txEl>
                                              <p:pRg st="11" end="11"/>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xit" presetSubtype="0" fill="hold" nodeType="clickEffect">
                                  <p:stCondLst>
                                    <p:cond delay="0"/>
                                  </p:stCondLst>
                                  <p:childTnLst>
                                    <p:set>
                                      <p:cBhvr>
                                        <p:cTn id="73" dur="1" fill="hold">
                                          <p:stCondLst>
                                            <p:cond delay="0"/>
                                          </p:stCondLst>
                                        </p:cTn>
                                        <p:tgtEl>
                                          <p:spTgt spid="39941">
                                            <p:txEl>
                                              <p:pRg st="0" end="0"/>
                                            </p:txEl>
                                          </p:spTgt>
                                        </p:tgtEl>
                                        <p:attrNameLst>
                                          <p:attrName>style.visibility</p:attrName>
                                        </p:attrNameLst>
                                      </p:cBhvr>
                                      <p:to>
                                        <p:strVal val="hidden"/>
                                      </p:to>
                                    </p:set>
                                  </p:childTnLst>
                                </p:cTn>
                              </p:par>
                            </p:childTnLst>
                          </p:cTn>
                        </p:par>
                        <p:par>
                          <p:cTn id="74" fill="hold" nodeType="afterGroup">
                            <p:stCondLst>
                              <p:cond delay="0"/>
                            </p:stCondLst>
                            <p:childTnLst>
                              <p:par>
                                <p:cTn id="75" presetID="1" presetClass="exit" presetSubtype="0" fill="hold" nodeType="afterEffect">
                                  <p:stCondLst>
                                    <p:cond delay="0"/>
                                  </p:stCondLst>
                                  <p:childTnLst>
                                    <p:set>
                                      <p:cBhvr>
                                        <p:cTn id="76" dur="1" fill="hold">
                                          <p:stCondLst>
                                            <p:cond delay="0"/>
                                          </p:stCondLst>
                                        </p:cTn>
                                        <p:tgtEl>
                                          <p:spTgt spid="39941">
                                            <p:txEl>
                                              <p:pRg st="1" end="1"/>
                                            </p:txEl>
                                          </p:spTgt>
                                        </p:tgtEl>
                                        <p:attrNameLst>
                                          <p:attrName>style.visibility</p:attrName>
                                        </p:attrNameLst>
                                      </p:cBhvr>
                                      <p:to>
                                        <p:strVal val="hidden"/>
                                      </p:to>
                                    </p:set>
                                  </p:childTnLst>
                                </p:cTn>
                              </p:par>
                            </p:childTnLst>
                          </p:cTn>
                        </p:par>
                        <p:par>
                          <p:cTn id="77" fill="hold" nodeType="afterGroup">
                            <p:stCondLst>
                              <p:cond delay="0"/>
                            </p:stCondLst>
                            <p:childTnLst>
                              <p:par>
                                <p:cTn id="78" presetID="1" presetClass="exit" presetSubtype="0" fill="hold" nodeType="afterEffect">
                                  <p:stCondLst>
                                    <p:cond delay="0"/>
                                  </p:stCondLst>
                                  <p:childTnLst>
                                    <p:set>
                                      <p:cBhvr>
                                        <p:cTn id="79" dur="1" fill="hold">
                                          <p:stCondLst>
                                            <p:cond delay="0"/>
                                          </p:stCondLst>
                                        </p:cTn>
                                        <p:tgtEl>
                                          <p:spTgt spid="39941">
                                            <p:txEl>
                                              <p:pRg st="2" end="2"/>
                                            </p:txEl>
                                          </p:spTgt>
                                        </p:tgtEl>
                                        <p:attrNameLst>
                                          <p:attrName>style.visibility</p:attrName>
                                        </p:attrNameLst>
                                      </p:cBhvr>
                                      <p:to>
                                        <p:strVal val="hidden"/>
                                      </p:to>
                                    </p:set>
                                  </p:childTnLst>
                                </p:cTn>
                              </p:par>
                            </p:childTnLst>
                          </p:cTn>
                        </p:par>
                        <p:par>
                          <p:cTn id="80" fill="hold" nodeType="afterGroup">
                            <p:stCondLst>
                              <p:cond delay="0"/>
                            </p:stCondLst>
                            <p:childTnLst>
                              <p:par>
                                <p:cTn id="81" presetID="1" presetClass="exit" presetSubtype="0" fill="hold" nodeType="afterEffect">
                                  <p:stCondLst>
                                    <p:cond delay="0"/>
                                  </p:stCondLst>
                                  <p:childTnLst>
                                    <p:set>
                                      <p:cBhvr>
                                        <p:cTn id="82" dur="1" fill="hold">
                                          <p:stCondLst>
                                            <p:cond delay="0"/>
                                          </p:stCondLst>
                                        </p:cTn>
                                        <p:tgtEl>
                                          <p:spTgt spid="39941">
                                            <p:txEl>
                                              <p:pRg st="3" end="3"/>
                                            </p:txEl>
                                          </p:spTgt>
                                        </p:tgtEl>
                                        <p:attrNameLst>
                                          <p:attrName>style.visibility</p:attrName>
                                        </p:attrNameLst>
                                      </p:cBhvr>
                                      <p:to>
                                        <p:strVal val="hidden"/>
                                      </p:to>
                                    </p:set>
                                  </p:childTnLst>
                                </p:cTn>
                              </p:par>
                            </p:childTnLst>
                          </p:cTn>
                        </p:par>
                        <p:par>
                          <p:cTn id="83" fill="hold" nodeType="afterGroup">
                            <p:stCondLst>
                              <p:cond delay="0"/>
                            </p:stCondLst>
                            <p:childTnLst>
                              <p:par>
                                <p:cTn id="84" presetID="1" presetClass="exit" presetSubtype="0" fill="hold" nodeType="afterEffect">
                                  <p:stCondLst>
                                    <p:cond delay="0"/>
                                  </p:stCondLst>
                                  <p:childTnLst>
                                    <p:set>
                                      <p:cBhvr>
                                        <p:cTn id="85" dur="1" fill="hold">
                                          <p:stCondLst>
                                            <p:cond delay="0"/>
                                          </p:stCondLst>
                                        </p:cTn>
                                        <p:tgtEl>
                                          <p:spTgt spid="39941">
                                            <p:txEl>
                                              <p:pRg st="4" end="4"/>
                                            </p:txEl>
                                          </p:spTgt>
                                        </p:tgtEl>
                                        <p:attrNameLst>
                                          <p:attrName>style.visibility</p:attrName>
                                        </p:attrNameLst>
                                      </p:cBhvr>
                                      <p:to>
                                        <p:strVal val="hidden"/>
                                      </p:to>
                                    </p:set>
                                  </p:childTnLst>
                                </p:cTn>
                              </p:par>
                            </p:childTnLst>
                          </p:cTn>
                        </p:par>
                        <p:par>
                          <p:cTn id="86" fill="hold" nodeType="afterGroup">
                            <p:stCondLst>
                              <p:cond delay="0"/>
                            </p:stCondLst>
                            <p:childTnLst>
                              <p:par>
                                <p:cTn id="87" presetID="1" presetClass="exit" presetSubtype="0" fill="hold" nodeType="afterEffect">
                                  <p:stCondLst>
                                    <p:cond delay="0"/>
                                  </p:stCondLst>
                                  <p:childTnLst>
                                    <p:set>
                                      <p:cBhvr>
                                        <p:cTn id="88" dur="1" fill="hold">
                                          <p:stCondLst>
                                            <p:cond delay="0"/>
                                          </p:stCondLst>
                                        </p:cTn>
                                        <p:tgtEl>
                                          <p:spTgt spid="39941">
                                            <p:txEl>
                                              <p:pRg st="5" end="5"/>
                                            </p:txEl>
                                          </p:spTgt>
                                        </p:tgtEl>
                                        <p:attrNameLst>
                                          <p:attrName>style.visibility</p:attrName>
                                        </p:attrNameLst>
                                      </p:cBhvr>
                                      <p:to>
                                        <p:strVal val="hidden"/>
                                      </p:to>
                                    </p:set>
                                  </p:childTnLst>
                                </p:cTn>
                              </p:par>
                            </p:childTnLst>
                          </p:cTn>
                        </p:par>
                        <p:par>
                          <p:cTn id="89" fill="hold" nodeType="afterGroup">
                            <p:stCondLst>
                              <p:cond delay="0"/>
                            </p:stCondLst>
                            <p:childTnLst>
                              <p:par>
                                <p:cTn id="90" presetID="1" presetClass="exit" presetSubtype="0" fill="hold" nodeType="afterEffect">
                                  <p:stCondLst>
                                    <p:cond delay="0"/>
                                  </p:stCondLst>
                                  <p:childTnLst>
                                    <p:set>
                                      <p:cBhvr>
                                        <p:cTn id="91" dur="1" fill="hold">
                                          <p:stCondLst>
                                            <p:cond delay="0"/>
                                          </p:stCondLst>
                                        </p:cTn>
                                        <p:tgtEl>
                                          <p:spTgt spid="39941">
                                            <p:txEl>
                                              <p:pRg st="6" end="6"/>
                                            </p:txEl>
                                          </p:spTgt>
                                        </p:tgtEl>
                                        <p:attrNameLst>
                                          <p:attrName>style.visibility</p:attrName>
                                        </p:attrNameLst>
                                      </p:cBhvr>
                                      <p:to>
                                        <p:strVal val="hidden"/>
                                      </p:to>
                                    </p:set>
                                  </p:childTnLst>
                                </p:cTn>
                              </p:par>
                            </p:childTnLst>
                          </p:cTn>
                        </p:par>
                        <p:par>
                          <p:cTn id="92" fill="hold" nodeType="afterGroup">
                            <p:stCondLst>
                              <p:cond delay="0"/>
                            </p:stCondLst>
                            <p:childTnLst>
                              <p:par>
                                <p:cTn id="93" presetID="1" presetClass="exit" presetSubtype="0" fill="hold" nodeType="afterEffect">
                                  <p:stCondLst>
                                    <p:cond delay="0"/>
                                  </p:stCondLst>
                                  <p:childTnLst>
                                    <p:set>
                                      <p:cBhvr>
                                        <p:cTn id="94" dur="1" fill="hold">
                                          <p:stCondLst>
                                            <p:cond delay="0"/>
                                          </p:stCondLst>
                                        </p:cTn>
                                        <p:tgtEl>
                                          <p:spTgt spid="39941">
                                            <p:txEl>
                                              <p:pRg st="7" end="7"/>
                                            </p:txEl>
                                          </p:spTgt>
                                        </p:tgtEl>
                                        <p:attrNameLst>
                                          <p:attrName>style.visibility</p:attrName>
                                        </p:attrNameLst>
                                      </p:cBhvr>
                                      <p:to>
                                        <p:strVal val="hidden"/>
                                      </p:to>
                                    </p:set>
                                  </p:childTnLst>
                                </p:cTn>
                              </p:par>
                            </p:childTnLst>
                          </p:cTn>
                        </p:par>
                        <p:par>
                          <p:cTn id="95" fill="hold" nodeType="afterGroup">
                            <p:stCondLst>
                              <p:cond delay="0"/>
                            </p:stCondLst>
                            <p:childTnLst>
                              <p:par>
                                <p:cTn id="96" presetID="1" presetClass="exit" presetSubtype="0" fill="hold" nodeType="afterEffect">
                                  <p:stCondLst>
                                    <p:cond delay="0"/>
                                  </p:stCondLst>
                                  <p:childTnLst>
                                    <p:set>
                                      <p:cBhvr>
                                        <p:cTn id="97" dur="1" fill="hold">
                                          <p:stCondLst>
                                            <p:cond delay="0"/>
                                          </p:stCondLst>
                                        </p:cTn>
                                        <p:tgtEl>
                                          <p:spTgt spid="39941">
                                            <p:txEl>
                                              <p:pRg st="8" end="8"/>
                                            </p:txEl>
                                          </p:spTgt>
                                        </p:tgtEl>
                                        <p:attrNameLst>
                                          <p:attrName>style.visibility</p:attrName>
                                        </p:attrNameLst>
                                      </p:cBhvr>
                                      <p:to>
                                        <p:strVal val="hidden"/>
                                      </p:to>
                                    </p:set>
                                  </p:childTnLst>
                                </p:cTn>
                              </p:par>
                            </p:childTnLst>
                          </p:cTn>
                        </p:par>
                        <p:par>
                          <p:cTn id="98" fill="hold" nodeType="afterGroup">
                            <p:stCondLst>
                              <p:cond delay="0"/>
                            </p:stCondLst>
                            <p:childTnLst>
                              <p:par>
                                <p:cTn id="99" presetID="1" presetClass="exit" presetSubtype="0" fill="hold" nodeType="afterEffect">
                                  <p:stCondLst>
                                    <p:cond delay="0"/>
                                  </p:stCondLst>
                                  <p:childTnLst>
                                    <p:set>
                                      <p:cBhvr>
                                        <p:cTn id="100" dur="1" fill="hold">
                                          <p:stCondLst>
                                            <p:cond delay="0"/>
                                          </p:stCondLst>
                                        </p:cTn>
                                        <p:tgtEl>
                                          <p:spTgt spid="39941">
                                            <p:txEl>
                                              <p:pRg st="9" end="9"/>
                                            </p:txEl>
                                          </p:spTgt>
                                        </p:tgtEl>
                                        <p:attrNameLst>
                                          <p:attrName>style.visibility</p:attrName>
                                        </p:attrNameLst>
                                      </p:cBhvr>
                                      <p:to>
                                        <p:strVal val="hidden"/>
                                      </p:to>
                                    </p:set>
                                  </p:childTnLst>
                                </p:cTn>
                              </p:par>
                            </p:childTnLst>
                          </p:cTn>
                        </p:par>
                        <p:par>
                          <p:cTn id="101" fill="hold" nodeType="afterGroup">
                            <p:stCondLst>
                              <p:cond delay="0"/>
                            </p:stCondLst>
                            <p:childTnLst>
                              <p:par>
                                <p:cTn id="102" presetID="1" presetClass="exit" presetSubtype="0" fill="hold" nodeType="afterEffect">
                                  <p:stCondLst>
                                    <p:cond delay="0"/>
                                  </p:stCondLst>
                                  <p:childTnLst>
                                    <p:set>
                                      <p:cBhvr>
                                        <p:cTn id="103" dur="1" fill="hold">
                                          <p:stCondLst>
                                            <p:cond delay="0"/>
                                          </p:stCondLst>
                                        </p:cTn>
                                        <p:tgtEl>
                                          <p:spTgt spid="39941">
                                            <p:txEl>
                                              <p:pRg st="10" end="10"/>
                                            </p:txEl>
                                          </p:spTgt>
                                        </p:tgtEl>
                                        <p:attrNameLst>
                                          <p:attrName>style.visibility</p:attrName>
                                        </p:attrNameLst>
                                      </p:cBhvr>
                                      <p:to>
                                        <p:strVal val="hidden"/>
                                      </p:to>
                                    </p:set>
                                  </p:childTnLst>
                                </p:cTn>
                              </p:par>
                            </p:childTnLst>
                          </p:cTn>
                        </p:par>
                        <p:par>
                          <p:cTn id="104" fill="hold" nodeType="afterGroup">
                            <p:stCondLst>
                              <p:cond delay="0"/>
                            </p:stCondLst>
                            <p:childTnLst>
                              <p:par>
                                <p:cTn id="105" presetID="1" presetClass="exit" presetSubtype="0" fill="hold" nodeType="afterEffect">
                                  <p:stCondLst>
                                    <p:cond delay="0"/>
                                  </p:stCondLst>
                                  <p:childTnLst>
                                    <p:set>
                                      <p:cBhvr>
                                        <p:cTn id="106" dur="1" fill="hold">
                                          <p:stCondLst>
                                            <p:cond delay="0"/>
                                          </p:stCondLst>
                                        </p:cTn>
                                        <p:tgtEl>
                                          <p:spTgt spid="39941">
                                            <p:txEl>
                                              <p:pRg st="11" end="11"/>
                                            </p:txEl>
                                          </p:spTgt>
                                        </p:tgtEl>
                                        <p:attrNameLst>
                                          <p:attrName>style.visibility</p:attrName>
                                        </p:attrNameLst>
                                      </p:cBhvr>
                                      <p:to>
                                        <p:strVal val="hidden"/>
                                      </p:to>
                                    </p:set>
                                  </p:childTnLst>
                                </p:cTn>
                              </p:par>
                            </p:childTnLst>
                          </p:cTn>
                        </p:par>
                        <p:par>
                          <p:cTn id="107" fill="hold" nodeType="afterGroup">
                            <p:stCondLst>
                              <p:cond delay="0"/>
                            </p:stCondLst>
                            <p:childTnLst>
                              <p:par>
                                <p:cTn id="108" presetID="10" presetClass="entr" presetSubtype="0" fill="hold" nodeType="afterEffect">
                                  <p:stCondLst>
                                    <p:cond delay="0"/>
                                  </p:stCondLst>
                                  <p:childTnLst>
                                    <p:set>
                                      <p:cBhvr>
                                        <p:cTn id="109" dur="1" fill="hold">
                                          <p:stCondLst>
                                            <p:cond delay="0"/>
                                          </p:stCondLst>
                                        </p:cTn>
                                        <p:tgtEl>
                                          <p:spTgt spid="40964"/>
                                        </p:tgtEl>
                                        <p:attrNameLst>
                                          <p:attrName>style.visibility</p:attrName>
                                        </p:attrNameLst>
                                      </p:cBhvr>
                                      <p:to>
                                        <p:strVal val="visible"/>
                                      </p:to>
                                    </p:set>
                                    <p:animEffect transition="in" filter="fade">
                                      <p:cBhvr>
                                        <p:cTn id="110" dur="20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636" grpId="0" build="allAtOnce"/>
      <p:bldP spid="26636" grpId="1"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
          <p:cNvSpPr>
            <a:spLocks noChangeArrowheads="1"/>
          </p:cNvSpPr>
          <p:nvPr/>
        </p:nvSpPr>
        <p:spPr bwMode="auto">
          <a:xfrm>
            <a:off x="2916238" y="1196975"/>
            <a:ext cx="3240087"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Образная модель</a:t>
            </a:r>
          </a:p>
        </p:txBody>
      </p:sp>
      <p:pic>
        <p:nvPicPr>
          <p:cNvPr id="430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844675"/>
            <a:ext cx="47625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 Box 7"/>
          <p:cNvSpPr txBox="1">
            <a:spLocks noChangeArrowheads="1"/>
          </p:cNvSpPr>
          <p:nvPr/>
        </p:nvSpPr>
        <p:spPr bwMode="auto">
          <a:xfrm>
            <a:off x="1908175" y="6165850"/>
            <a:ext cx="5616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ru-RU" altLang="ru-RU" sz="2000" i="1">
                <a:latin typeface="Arial" charset="0"/>
              </a:rPr>
              <a:t>Поленов В. Д. Московский дворик</a:t>
            </a:r>
          </a:p>
        </p:txBody>
      </p:sp>
      <p:sp>
        <p:nvSpPr>
          <p:cNvPr id="9221" name="Заголовок 2"/>
          <p:cNvSpPr>
            <a:spLocks/>
          </p:cNvSpPr>
          <p:nvPr/>
        </p:nvSpPr>
        <p:spPr bwMode="auto">
          <a:xfrm>
            <a:off x="323850" y="188913"/>
            <a:ext cx="83629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spcBef>
                <a:spcPct val="0"/>
              </a:spcBef>
              <a:buFontTx/>
              <a:buNone/>
            </a:pPr>
            <a:r>
              <a:rPr lang="ru-RU" altLang="ru-RU" sz="4000" b="1">
                <a:solidFill>
                  <a:schemeClr val="tx2"/>
                </a:solidFill>
              </a:rPr>
              <a:t>Классификация информационных моделей</a:t>
            </a:r>
          </a:p>
        </p:txBody>
      </p:sp>
      <p:pic>
        <p:nvPicPr>
          <p:cNvPr id="44037" name="Picture 5"/>
          <p:cNvPicPr>
            <a:picLocks noChangeAspect="1" noChangeArrowheads="1"/>
          </p:cNvPicPr>
          <p:nvPr/>
        </p:nvPicPr>
        <p:blipFill>
          <a:blip r:embed="rId3">
            <a:extLst>
              <a:ext uri="{28A0092B-C50C-407E-A947-70E740481C1C}">
                <a14:useLocalDpi xmlns:a14="http://schemas.microsoft.com/office/drawing/2010/main" val="0"/>
              </a:ext>
            </a:extLst>
          </a:blip>
          <a:srcRect r="2338" b="4726"/>
          <a:stretch>
            <a:fillRect/>
          </a:stretch>
        </p:blipFill>
        <p:spPr bwMode="auto">
          <a:xfrm>
            <a:off x="1403350" y="1773238"/>
            <a:ext cx="6169025" cy="451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2879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43013"/>
                                        </p:tgtEl>
                                        <p:attrNameLst>
                                          <p:attrName>style.visibility</p:attrName>
                                        </p:attrNameLst>
                                      </p:cBhvr>
                                      <p:to>
                                        <p:strVal val="visible"/>
                                      </p:to>
                                    </p:set>
                                    <p:animEffect transition="in" filter="fade">
                                      <p:cBhvr>
                                        <p:cTn id="11" dur="1000"/>
                                        <p:tgtEl>
                                          <p:spTgt spid="43013"/>
                                        </p:tgtEl>
                                      </p:cBhvr>
                                    </p:animEffect>
                                  </p:childTnLst>
                                </p:cTn>
                              </p:par>
                            </p:childTnLst>
                          </p:cTn>
                        </p:par>
                        <p:par>
                          <p:cTn id="12" fill="hold" nodeType="afterGroup">
                            <p:stCondLst>
                              <p:cond delay="2000"/>
                            </p:stCondLst>
                            <p:childTnLst>
                              <p:par>
                                <p:cTn id="13" presetID="1" presetClass="entr" presetSubtype="0" fill="hold" nodeType="afterEffect">
                                  <p:stCondLst>
                                    <p:cond delay="0"/>
                                  </p:stCondLst>
                                  <p:childTnLst>
                                    <p:set>
                                      <p:cBhvr>
                                        <p:cTn id="14" dur="1" fill="hold">
                                          <p:stCondLst>
                                            <p:cond delay="0"/>
                                          </p:stCondLst>
                                        </p:cTn>
                                        <p:tgtEl>
                                          <p:spTgt spid="43015">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43013"/>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3015">
                                            <p:txEl>
                                              <p:pRg st="0" end="0"/>
                                            </p:txEl>
                                          </p:spTgt>
                                        </p:tgtEl>
                                        <p:attrNameLst>
                                          <p:attrName>style.visibility</p:attrName>
                                        </p:attrNameLst>
                                      </p:cBhvr>
                                      <p:to>
                                        <p:strVal val="hidden"/>
                                      </p:to>
                                    </p:set>
                                  </p:childTnLst>
                                </p:cTn>
                              </p:par>
                            </p:childTnLst>
                          </p:cTn>
                        </p:par>
                        <p:par>
                          <p:cTn id="21" fill="hold" nodeType="afterGroup">
                            <p:stCondLst>
                              <p:cond delay="0"/>
                            </p:stCondLst>
                            <p:childTnLst>
                              <p:par>
                                <p:cTn id="22" presetID="10" presetClass="entr" presetSubtype="0" fill="hold" nodeType="afterEffect">
                                  <p:stCondLst>
                                    <p:cond delay="0"/>
                                  </p:stCondLst>
                                  <p:childTnLst>
                                    <p:set>
                                      <p:cBhvr>
                                        <p:cTn id="23" dur="1" fill="hold">
                                          <p:stCondLst>
                                            <p:cond delay="0"/>
                                          </p:stCondLst>
                                        </p:cTn>
                                        <p:tgtEl>
                                          <p:spTgt spid="44037"/>
                                        </p:tgtEl>
                                        <p:attrNameLst>
                                          <p:attrName>style.visibility</p:attrName>
                                        </p:attrNameLst>
                                      </p:cBhvr>
                                      <p:to>
                                        <p:strVal val="visible"/>
                                      </p:to>
                                    </p:set>
                                    <p:animEffect transition="in" filter="fade">
                                      <p:cBhvr>
                                        <p:cTn id="24" dur="10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3015"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
          <p:cNvSpPr>
            <a:spLocks noChangeArrowheads="1"/>
          </p:cNvSpPr>
          <p:nvPr/>
        </p:nvSpPr>
        <p:spPr bwMode="auto">
          <a:xfrm>
            <a:off x="2627313" y="1341438"/>
            <a:ext cx="3240087"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Смешанная модель</a:t>
            </a:r>
          </a:p>
        </p:txBody>
      </p:sp>
      <p:pic>
        <p:nvPicPr>
          <p:cNvPr id="4506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205038"/>
            <a:ext cx="6205537"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Заголовок 2"/>
          <p:cNvSpPr>
            <a:spLocks/>
          </p:cNvSpPr>
          <p:nvPr/>
        </p:nvSpPr>
        <p:spPr bwMode="auto">
          <a:xfrm>
            <a:off x="323850" y="188913"/>
            <a:ext cx="83629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0000"/>
              </a:lnSpc>
              <a:spcBef>
                <a:spcPct val="0"/>
              </a:spcBef>
              <a:buFontTx/>
              <a:buNone/>
            </a:pPr>
            <a:r>
              <a:rPr lang="ru-RU" altLang="ru-RU" sz="4000" b="1">
                <a:solidFill>
                  <a:schemeClr val="tx2"/>
                </a:solidFill>
              </a:rPr>
              <a:t>Классификация информационных моделей</a:t>
            </a:r>
          </a:p>
        </p:txBody>
      </p:sp>
      <p:pic>
        <p:nvPicPr>
          <p:cNvPr id="471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916113"/>
            <a:ext cx="6769100"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2097088"/>
            <a:ext cx="5938838"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2060575"/>
            <a:ext cx="6696075"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1665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45063"/>
                                        </p:tgtEl>
                                        <p:attrNameLst>
                                          <p:attrName>style.visibility</p:attrName>
                                        </p:attrNameLst>
                                      </p:cBhvr>
                                      <p:to>
                                        <p:strVal val="visible"/>
                                      </p:to>
                                    </p:set>
                                    <p:animEffect transition="in" filter="fade">
                                      <p:cBhvr>
                                        <p:cTn id="11" dur="1000"/>
                                        <p:tgtEl>
                                          <p:spTgt spid="4506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xit" presetSubtype="0" fill="hold" nodeType="clickEffect">
                                  <p:stCondLst>
                                    <p:cond delay="0"/>
                                  </p:stCondLst>
                                  <p:childTnLst>
                                    <p:set>
                                      <p:cBhvr>
                                        <p:cTn id="15" dur="1" fill="hold">
                                          <p:stCondLst>
                                            <p:cond delay="0"/>
                                          </p:stCondLst>
                                        </p:cTn>
                                        <p:tgtEl>
                                          <p:spTgt spid="45063"/>
                                        </p:tgtEl>
                                        <p:attrNameLst>
                                          <p:attrName>style.visibility</p:attrName>
                                        </p:attrNameLst>
                                      </p:cBhvr>
                                      <p:to>
                                        <p:strVal val="hidden"/>
                                      </p:to>
                                    </p:set>
                                  </p:childTnLst>
                                </p:cTn>
                              </p:par>
                            </p:childTnLst>
                          </p:cTn>
                        </p:par>
                        <p:par>
                          <p:cTn id="16" fill="hold" nodeType="afterGroup">
                            <p:stCondLst>
                              <p:cond delay="0"/>
                            </p:stCondLst>
                            <p:childTnLst>
                              <p:par>
                                <p:cTn id="17" presetID="10" presetClass="entr" presetSubtype="0" fill="hold" nodeType="afterEffect">
                                  <p:stCondLst>
                                    <p:cond delay="0"/>
                                  </p:stCondLst>
                                  <p:childTnLst>
                                    <p:set>
                                      <p:cBhvr>
                                        <p:cTn id="18" dur="1" fill="hold">
                                          <p:stCondLst>
                                            <p:cond delay="0"/>
                                          </p:stCondLst>
                                        </p:cTn>
                                        <p:tgtEl>
                                          <p:spTgt spid="47111"/>
                                        </p:tgtEl>
                                        <p:attrNameLst>
                                          <p:attrName>style.visibility</p:attrName>
                                        </p:attrNameLst>
                                      </p:cBhvr>
                                      <p:to>
                                        <p:strVal val="visible"/>
                                      </p:to>
                                    </p:set>
                                    <p:animEffect transition="in" filter="fade">
                                      <p:cBhvr>
                                        <p:cTn id="19" dur="1000"/>
                                        <p:tgtEl>
                                          <p:spTgt spid="471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xit" presetSubtype="0" fill="hold" nodeType="clickEffect">
                                  <p:stCondLst>
                                    <p:cond delay="0"/>
                                  </p:stCondLst>
                                  <p:childTnLst>
                                    <p:set>
                                      <p:cBhvr>
                                        <p:cTn id="23" dur="1" fill="hold">
                                          <p:stCondLst>
                                            <p:cond delay="0"/>
                                          </p:stCondLst>
                                        </p:cTn>
                                        <p:tgtEl>
                                          <p:spTgt spid="47111"/>
                                        </p:tgtEl>
                                        <p:attrNameLst>
                                          <p:attrName>style.visibility</p:attrName>
                                        </p:attrNameLst>
                                      </p:cBhvr>
                                      <p:to>
                                        <p:strVal val="hidden"/>
                                      </p:to>
                                    </p:set>
                                  </p:childTnLst>
                                </p:cTn>
                              </p:par>
                            </p:childTnLst>
                          </p:cTn>
                        </p:par>
                        <p:par>
                          <p:cTn id="24" fill="hold" nodeType="afterGroup">
                            <p:stCondLst>
                              <p:cond delay="0"/>
                            </p:stCondLst>
                            <p:childTnLst>
                              <p:par>
                                <p:cTn id="25" presetID="10" presetClass="entr" presetSubtype="0" fill="hold" nodeType="afterEffect">
                                  <p:stCondLst>
                                    <p:cond delay="0"/>
                                  </p:stCondLst>
                                  <p:childTnLst>
                                    <p:set>
                                      <p:cBhvr>
                                        <p:cTn id="26" dur="1" fill="hold">
                                          <p:stCondLst>
                                            <p:cond delay="0"/>
                                          </p:stCondLst>
                                        </p:cTn>
                                        <p:tgtEl>
                                          <p:spTgt spid="48134"/>
                                        </p:tgtEl>
                                        <p:attrNameLst>
                                          <p:attrName>style.visibility</p:attrName>
                                        </p:attrNameLst>
                                      </p:cBhvr>
                                      <p:to>
                                        <p:strVal val="visible"/>
                                      </p:to>
                                    </p:set>
                                    <p:animEffect transition="in" filter="fade">
                                      <p:cBhvr>
                                        <p:cTn id="27" dur="1000"/>
                                        <p:tgtEl>
                                          <p:spTgt spid="4813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xit" presetSubtype="0" fill="hold" nodeType="clickEffect">
                                  <p:stCondLst>
                                    <p:cond delay="0"/>
                                  </p:stCondLst>
                                  <p:childTnLst>
                                    <p:set>
                                      <p:cBhvr>
                                        <p:cTn id="31" dur="1" fill="hold">
                                          <p:stCondLst>
                                            <p:cond delay="0"/>
                                          </p:stCondLst>
                                        </p:cTn>
                                        <p:tgtEl>
                                          <p:spTgt spid="48134"/>
                                        </p:tgtEl>
                                        <p:attrNameLst>
                                          <p:attrName>style.visibility</p:attrName>
                                        </p:attrNameLst>
                                      </p:cBhvr>
                                      <p:to>
                                        <p:strVal val="hidden"/>
                                      </p:to>
                                    </p:set>
                                  </p:childTnLst>
                                </p:cTn>
                              </p:par>
                            </p:childTnLst>
                          </p:cTn>
                        </p:par>
                        <p:par>
                          <p:cTn id="32" fill="hold" nodeType="afterGroup">
                            <p:stCondLst>
                              <p:cond delay="0"/>
                            </p:stCondLst>
                            <p:childTnLst>
                              <p:par>
                                <p:cTn id="33" presetID="10" presetClass="entr" presetSubtype="0" fill="hold" nodeType="afterEffect">
                                  <p:stCondLst>
                                    <p:cond delay="0"/>
                                  </p:stCondLst>
                                  <p:childTnLst>
                                    <p:set>
                                      <p:cBhvr>
                                        <p:cTn id="34" dur="1" fill="hold">
                                          <p:stCondLst>
                                            <p:cond delay="0"/>
                                          </p:stCondLst>
                                        </p:cTn>
                                        <p:tgtEl>
                                          <p:spTgt spid="49159"/>
                                        </p:tgtEl>
                                        <p:attrNameLst>
                                          <p:attrName>style.visibility</p:attrName>
                                        </p:attrNameLst>
                                      </p:cBhvr>
                                      <p:to>
                                        <p:strVal val="visible"/>
                                      </p:to>
                                    </p:set>
                                    <p:animEffect transition="in" filter="fade">
                                      <p:cBhvr>
                                        <p:cTn id="35" dur="1000"/>
                                        <p:tgtEl>
                                          <p:spTgt spid="49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2225668"/>
          </a:xfrm>
        </p:spPr>
        <p:txBody>
          <a:bodyPr>
            <a:normAutofit/>
          </a:bodyPr>
          <a:lstStyle/>
          <a:p>
            <a:endParaRPr lang="ru-RU" dirty="0"/>
          </a:p>
        </p:txBody>
      </p:sp>
      <p:sp>
        <p:nvSpPr>
          <p:cNvPr id="4" name="Заголовок 1"/>
          <p:cNvSpPr txBox="1">
            <a:spLocks/>
          </p:cNvSpPr>
          <p:nvPr/>
        </p:nvSpPr>
        <p:spPr>
          <a:xfrm>
            <a:off x="829474" y="188640"/>
            <a:ext cx="7772400" cy="2225668"/>
          </a:xfrm>
          <a:prstGeom prst="rect">
            <a:avLst/>
          </a:prstGeom>
        </p:spPr>
        <p:txBody>
          <a:bodyPr bIns="91440" anchor="b" anchorCtr="0">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4000" b="0" i="0" u="none" strike="noStrike" kern="1200" cap="none" spc="0" normalizeH="0" baseline="0" noProof="0" dirty="0" smtClean="0">
                <a:ln>
                  <a:noFill/>
                </a:ln>
                <a:solidFill>
                  <a:schemeClr val="tx2"/>
                </a:solidFill>
                <a:effectLst/>
                <a:uLnTx/>
                <a:uFillTx/>
                <a:latin typeface="+mj-lt"/>
                <a:ea typeface="+mj-ea"/>
                <a:cs typeface="+mj-cs"/>
              </a:rPr>
              <a:t>Модель – это некий новый объект,</a:t>
            </a:r>
            <a:r>
              <a:rPr kumimoji="0" lang="ru-RU" sz="4000" b="0" i="0" u="none" strike="noStrike" kern="1200" cap="none" spc="0" normalizeH="0" noProof="0" dirty="0" smtClean="0">
                <a:ln>
                  <a:noFill/>
                </a:ln>
                <a:solidFill>
                  <a:schemeClr val="tx2"/>
                </a:solidFill>
                <a:effectLst/>
                <a:uLnTx/>
                <a:uFillTx/>
                <a:latin typeface="+mj-lt"/>
                <a:ea typeface="+mj-ea"/>
                <a:cs typeface="+mj-cs"/>
              </a:rPr>
              <a:t> который отражает некоторые существенные свойства изученного явления или процесса</a:t>
            </a:r>
            <a:endParaRPr kumimoji="0" lang="ru-RU"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Содержимое 2"/>
          <p:cNvSpPr>
            <a:spLocks noGrp="1"/>
          </p:cNvSpPr>
          <p:nvPr>
            <p:ph sz="quarter" idx="1"/>
          </p:nvPr>
        </p:nvSpPr>
        <p:spPr>
          <a:xfrm>
            <a:off x="683568" y="3429000"/>
            <a:ext cx="7772400" cy="1624010"/>
          </a:xfrm>
        </p:spPr>
        <p:txBody>
          <a:bodyPr>
            <a:normAutofit/>
          </a:bodyPr>
          <a:lstStyle/>
          <a:p>
            <a:pPr>
              <a:buNone/>
            </a:pPr>
            <a:r>
              <a:rPr lang="ru-RU" sz="2800" dirty="0" smtClean="0"/>
              <a:t>Один и тот же объект может иметь </a:t>
            </a:r>
            <a:r>
              <a:rPr lang="ru-RU" sz="2800" b="1" i="1" dirty="0" smtClean="0"/>
              <a:t>множество моделей</a:t>
            </a:r>
            <a:r>
              <a:rPr lang="ru-RU" sz="2800" dirty="0" smtClean="0"/>
              <a:t>, а разные объекты могут  описываться </a:t>
            </a:r>
            <a:r>
              <a:rPr lang="ru-RU" sz="2800" b="1" i="1" dirty="0" smtClean="0"/>
              <a:t>одной моделью</a:t>
            </a:r>
            <a:endParaRPr lang="ru-RU" sz="28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268760"/>
            <a:ext cx="7776864" cy="5016758"/>
          </a:xfrm>
          <a:prstGeom prst="rect">
            <a:avLst/>
          </a:prstGeom>
          <a:noFill/>
        </p:spPr>
        <p:txBody>
          <a:bodyPr wrap="square" rtlCol="0">
            <a:spAutoFit/>
          </a:bodyPr>
          <a:lstStyle/>
          <a:p>
            <a:r>
              <a:rPr lang="ru-RU" sz="3200" dirty="0" smtClean="0"/>
              <a:t>1. Моделирование – </a:t>
            </a:r>
          </a:p>
          <a:p>
            <a:r>
              <a:rPr lang="ru-RU" sz="3200" dirty="0" smtClean="0"/>
              <a:t>2. Модель – </a:t>
            </a:r>
          </a:p>
          <a:p>
            <a:r>
              <a:rPr lang="ru-RU" sz="3200" dirty="0" smtClean="0"/>
              <a:t>3. Моделирование используется в случае …</a:t>
            </a:r>
          </a:p>
          <a:p>
            <a:r>
              <a:rPr lang="ru-RU" sz="3200" dirty="0" smtClean="0"/>
              <a:t>4. Классификация моделей</a:t>
            </a:r>
          </a:p>
          <a:p>
            <a:r>
              <a:rPr lang="ru-RU" sz="3200" dirty="0" smtClean="0"/>
              <a:t>5. Материальная модель – </a:t>
            </a:r>
          </a:p>
          <a:p>
            <a:r>
              <a:rPr lang="ru-RU" sz="3200" dirty="0" smtClean="0"/>
              <a:t>6. Информационная модель – </a:t>
            </a:r>
          </a:p>
          <a:p>
            <a:r>
              <a:rPr lang="ru-RU" sz="3200" dirty="0" smtClean="0"/>
              <a:t>7. Классификация информационных моделей</a:t>
            </a:r>
          </a:p>
          <a:p>
            <a:r>
              <a:rPr lang="ru-RU" sz="3200" dirty="0" smtClean="0"/>
              <a:t>8. Способы создания информационных моделей</a:t>
            </a:r>
            <a:endParaRPr lang="ru-RU" sz="3200" dirty="0"/>
          </a:p>
        </p:txBody>
      </p:sp>
      <p:sp>
        <p:nvSpPr>
          <p:cNvPr id="5" name="Заголовок 4"/>
          <p:cNvSpPr>
            <a:spLocks noGrp="1"/>
          </p:cNvSpPr>
          <p:nvPr>
            <p:ph type="title"/>
          </p:nvPr>
        </p:nvSpPr>
        <p:spPr/>
        <p:txBody>
          <a:bodyPr/>
          <a:lstStyle/>
          <a:p>
            <a:r>
              <a:rPr lang="ru-RU" dirty="0"/>
              <a:t>П</a:t>
            </a:r>
            <a:r>
              <a:rPr lang="ru-RU" dirty="0" smtClean="0"/>
              <a:t>лан </a:t>
            </a:r>
            <a:r>
              <a:rPr lang="ru-RU" dirty="0" smtClean="0"/>
              <a:t>конспекта</a:t>
            </a:r>
            <a:endParaRPr lang="ru-RU" dirty="0"/>
          </a:p>
        </p:txBody>
      </p:sp>
    </p:spTree>
    <p:extLst>
      <p:ext uri="{BB962C8B-B14F-4D97-AF65-F5344CB8AC3E}">
        <p14:creationId xmlns:p14="http://schemas.microsoft.com/office/powerpoint/2010/main" val="797627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000760" y="857232"/>
            <a:ext cx="2571768"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Реальный</a:t>
            </a:r>
          </a:p>
          <a:p>
            <a:pPr algn="ctr"/>
            <a:r>
              <a:rPr lang="ru-RU" sz="2400" dirty="0" smtClean="0"/>
              <a:t> объект-оригинал</a:t>
            </a:r>
            <a:endParaRPr lang="ru-RU" sz="2400" dirty="0"/>
          </a:p>
        </p:txBody>
      </p:sp>
      <p:sp>
        <p:nvSpPr>
          <p:cNvPr id="5" name="TextBox 4"/>
          <p:cNvSpPr txBox="1"/>
          <p:nvPr/>
        </p:nvSpPr>
        <p:spPr>
          <a:xfrm>
            <a:off x="1214414" y="2285992"/>
            <a:ext cx="2357454" cy="1938992"/>
          </a:xfrm>
          <a:prstGeom prst="rect">
            <a:avLst/>
          </a:prstGeom>
          <a:noFill/>
        </p:spPr>
        <p:txBody>
          <a:bodyPr wrap="square" rtlCol="0">
            <a:spAutoFit/>
          </a:bodyPr>
          <a:lstStyle/>
          <a:p>
            <a:pPr>
              <a:buFontTx/>
              <a:buChar char="-"/>
            </a:pPr>
            <a:r>
              <a:rPr lang="ru-RU" sz="2400" b="1" dirty="0" smtClean="0"/>
              <a:t>Человек</a:t>
            </a:r>
            <a:r>
              <a:rPr lang="ru-RU" sz="2400" dirty="0" smtClean="0"/>
              <a:t> </a:t>
            </a:r>
          </a:p>
          <a:p>
            <a:pPr>
              <a:buFontTx/>
              <a:buChar char="-"/>
            </a:pPr>
            <a:r>
              <a:rPr lang="ru-RU" sz="2400" dirty="0"/>
              <a:t> </a:t>
            </a:r>
            <a:r>
              <a:rPr lang="ru-RU" sz="2400" dirty="0" smtClean="0"/>
              <a:t>Кукла </a:t>
            </a:r>
          </a:p>
          <a:p>
            <a:pPr>
              <a:buFontTx/>
              <a:buChar char="-"/>
            </a:pPr>
            <a:r>
              <a:rPr lang="ru-RU" sz="2400" dirty="0" smtClean="0"/>
              <a:t> Манекен</a:t>
            </a:r>
          </a:p>
          <a:p>
            <a:pPr>
              <a:buFontTx/>
              <a:buChar char="-"/>
            </a:pPr>
            <a:r>
              <a:rPr lang="ru-RU" sz="2400" dirty="0"/>
              <a:t> </a:t>
            </a:r>
            <a:r>
              <a:rPr lang="ru-RU" sz="2400" dirty="0" smtClean="0"/>
              <a:t>Скелет</a:t>
            </a:r>
          </a:p>
          <a:p>
            <a:pPr>
              <a:buFontTx/>
              <a:buChar char="-"/>
            </a:pPr>
            <a:r>
              <a:rPr lang="ru-RU" sz="2400" dirty="0"/>
              <a:t> </a:t>
            </a:r>
            <a:r>
              <a:rPr lang="ru-RU" sz="2400" dirty="0" smtClean="0"/>
              <a:t>Скульптур</a:t>
            </a:r>
            <a:endParaRPr lang="ru-RU" sz="2400" dirty="0"/>
          </a:p>
        </p:txBody>
      </p:sp>
      <p:cxnSp>
        <p:nvCxnSpPr>
          <p:cNvPr id="7" name="Прямая со стрелкой 6"/>
          <p:cNvCxnSpPr/>
          <p:nvPr/>
        </p:nvCxnSpPr>
        <p:spPr>
          <a:xfrm rot="10800000" flipV="1">
            <a:off x="2643174" y="1500174"/>
            <a:ext cx="3357586" cy="785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a:endCxn id="5" idx="3"/>
          </p:cNvCxnSpPr>
          <p:nvPr/>
        </p:nvCxnSpPr>
        <p:spPr>
          <a:xfrm rot="10800000">
            <a:off x="3571868" y="3255488"/>
            <a:ext cx="2143140" cy="38782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12" name="Объект 11"/>
          <p:cNvGraphicFramePr>
            <a:graphicFrameLocks noChangeAspect="1"/>
          </p:cNvGraphicFramePr>
          <p:nvPr/>
        </p:nvGraphicFramePr>
        <p:xfrm>
          <a:off x="2928926" y="2285992"/>
          <a:ext cx="765180" cy="2143140"/>
        </p:xfrm>
        <a:graphic>
          <a:graphicData uri="http://schemas.openxmlformats.org/presentationml/2006/ole">
            <mc:AlternateContent xmlns:mc="http://schemas.openxmlformats.org/markup-compatibility/2006">
              <mc:Choice xmlns:v="urn:schemas-microsoft-com:vml" Requires="v">
                <p:oleObj spid="_x0000_s1035" name="Формула" r:id="rId3" imgW="101520" imgH="203040" progId="Equation.3">
                  <p:embed/>
                </p:oleObj>
              </mc:Choice>
              <mc:Fallback>
                <p:oleObj name="Формула" r:id="rId3" imgW="10152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926" y="2285992"/>
                        <a:ext cx="765180" cy="2143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Прямоугольник 12"/>
          <p:cNvSpPr/>
          <p:nvPr/>
        </p:nvSpPr>
        <p:spPr>
          <a:xfrm>
            <a:off x="5715008" y="3071810"/>
            <a:ext cx="2571768"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Модель </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1" presetClass="entr" presetSubtype="0" fill="hold" grpId="0" nodeType="clickEffect">
                                  <p:stCondLst>
                                    <p:cond delay="0"/>
                                  </p:stCondLst>
                                  <p:childTnLst>
                                    <p:set>
                                      <p:cBhvr>
                                        <p:cTn id="17" dur="1000">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1" presetClass="entr" presetSubtype="0" fill="hold" grpId="0" nodeType="clickEffect">
                                  <p:stCondLst>
                                    <p:cond delay="0"/>
                                  </p:stCondLst>
                                  <p:childTnLst>
                                    <p:set>
                                      <p:cBhvr>
                                        <p:cTn id="31" dur="1000">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2071678"/>
            <a:ext cx="7772400" cy="1643074"/>
          </a:xfrm>
        </p:spPr>
        <p:txBody>
          <a:bodyPr>
            <a:noAutofit/>
          </a:bodyPr>
          <a:lstStyle/>
          <a:p>
            <a:r>
              <a:rPr lang="ru-RU" sz="3200" dirty="0" smtClean="0"/>
              <a:t>Свойства объекта которая должна отражать модель, определяются поставленной целью его изучения</a:t>
            </a:r>
            <a:endParaRPr lang="ru-RU"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857488" y="285728"/>
            <a:ext cx="3071834"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Объект </a:t>
            </a:r>
          </a:p>
          <a:p>
            <a:pPr algn="ctr"/>
            <a:r>
              <a:rPr lang="ru-RU" sz="2400" dirty="0" smtClean="0"/>
              <a:t>«Человек»</a:t>
            </a:r>
            <a:endParaRPr lang="ru-RU" sz="2400" dirty="0"/>
          </a:p>
        </p:txBody>
      </p:sp>
      <p:cxnSp>
        <p:nvCxnSpPr>
          <p:cNvPr id="5" name="Прямая со стрелкой 4"/>
          <p:cNvCxnSpPr/>
          <p:nvPr/>
        </p:nvCxnSpPr>
        <p:spPr>
          <a:xfrm rot="10800000" flipV="1">
            <a:off x="1571604" y="1357298"/>
            <a:ext cx="1928826" cy="785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Скругленный прямоугольник 7"/>
          <p:cNvSpPr/>
          <p:nvPr/>
        </p:nvSpPr>
        <p:spPr>
          <a:xfrm>
            <a:off x="214282" y="2143116"/>
            <a:ext cx="1785950"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t>Цель</a:t>
            </a:r>
            <a:r>
              <a:rPr lang="en-US" sz="2000" dirty="0" smtClean="0"/>
              <a:t>:</a:t>
            </a:r>
            <a:endParaRPr lang="ru-RU" sz="2000" dirty="0" smtClean="0"/>
          </a:p>
          <a:p>
            <a:pPr algn="ctr"/>
            <a:r>
              <a:rPr lang="ru-RU" sz="2000" dirty="0" smtClean="0"/>
              <a:t>Первое знакомство</a:t>
            </a:r>
            <a:endParaRPr lang="ru-RU" sz="2000" dirty="0"/>
          </a:p>
        </p:txBody>
      </p:sp>
      <p:cxnSp>
        <p:nvCxnSpPr>
          <p:cNvPr id="10" name="Прямая со стрелкой 9"/>
          <p:cNvCxnSpPr/>
          <p:nvPr/>
        </p:nvCxnSpPr>
        <p:spPr>
          <a:xfrm rot="5400000">
            <a:off x="3143240" y="1428736"/>
            <a:ext cx="857256" cy="7143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Скругленный прямоугольник 12"/>
          <p:cNvSpPr/>
          <p:nvPr/>
        </p:nvSpPr>
        <p:spPr>
          <a:xfrm>
            <a:off x="2143108" y="2143116"/>
            <a:ext cx="2071702"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t>Цель</a:t>
            </a:r>
            <a:r>
              <a:rPr lang="en-US" sz="2000" dirty="0" smtClean="0"/>
              <a:t>:</a:t>
            </a:r>
            <a:endParaRPr lang="ru-RU" sz="2000" dirty="0" smtClean="0"/>
          </a:p>
          <a:p>
            <a:pPr algn="ctr"/>
            <a:r>
              <a:rPr lang="ru-RU" sz="2000" dirty="0" smtClean="0"/>
              <a:t>Демонстрация одежды</a:t>
            </a:r>
            <a:endParaRPr lang="ru-RU" sz="2000" dirty="0"/>
          </a:p>
        </p:txBody>
      </p:sp>
      <p:cxnSp>
        <p:nvCxnSpPr>
          <p:cNvPr id="14" name="Прямая со стрелкой 13"/>
          <p:cNvCxnSpPr>
            <a:endCxn id="17" idx="0"/>
          </p:cNvCxnSpPr>
          <p:nvPr/>
        </p:nvCxnSpPr>
        <p:spPr>
          <a:xfrm>
            <a:off x="4214810" y="1357298"/>
            <a:ext cx="1178727" cy="785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Скругленный прямоугольник 16"/>
          <p:cNvSpPr/>
          <p:nvPr/>
        </p:nvSpPr>
        <p:spPr>
          <a:xfrm>
            <a:off x="4357686" y="2143116"/>
            <a:ext cx="2071702"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t>Цель</a:t>
            </a:r>
            <a:r>
              <a:rPr lang="en-US" sz="2000" dirty="0" smtClean="0"/>
              <a:t>:</a:t>
            </a:r>
            <a:endParaRPr lang="ru-RU" sz="2000" dirty="0" smtClean="0"/>
          </a:p>
          <a:p>
            <a:pPr algn="ctr"/>
            <a:r>
              <a:rPr lang="ru-RU" sz="2000" dirty="0" smtClean="0"/>
              <a:t>Отражение красоты тела</a:t>
            </a:r>
            <a:endParaRPr lang="ru-RU" sz="2000" dirty="0"/>
          </a:p>
        </p:txBody>
      </p:sp>
      <p:cxnSp>
        <p:nvCxnSpPr>
          <p:cNvPr id="20" name="Прямая со стрелкой 19"/>
          <p:cNvCxnSpPr/>
          <p:nvPr/>
        </p:nvCxnSpPr>
        <p:spPr>
          <a:xfrm>
            <a:off x="5143504" y="1357298"/>
            <a:ext cx="1857388" cy="7143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Скругленный прямоугольник 21"/>
          <p:cNvSpPr/>
          <p:nvPr/>
        </p:nvSpPr>
        <p:spPr>
          <a:xfrm>
            <a:off x="6643702" y="2143116"/>
            <a:ext cx="2286016"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Цель</a:t>
            </a:r>
            <a:r>
              <a:rPr lang="en-US" dirty="0" smtClean="0"/>
              <a:t>:</a:t>
            </a:r>
            <a:endParaRPr lang="ru-RU" dirty="0" smtClean="0"/>
          </a:p>
          <a:p>
            <a:pPr algn="ctr"/>
            <a:r>
              <a:rPr lang="ru-RU" dirty="0" smtClean="0"/>
              <a:t>Изучение костного строения</a:t>
            </a:r>
            <a:endParaRPr lang="ru-RU" dirty="0"/>
          </a:p>
        </p:txBody>
      </p:sp>
      <p:cxnSp>
        <p:nvCxnSpPr>
          <p:cNvPr id="23" name="Прямая со стрелкой 22"/>
          <p:cNvCxnSpPr/>
          <p:nvPr/>
        </p:nvCxnSpPr>
        <p:spPr>
          <a:xfrm rot="5400000">
            <a:off x="715142" y="3428206"/>
            <a:ext cx="571504"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Скругленный прямоугольник 25"/>
          <p:cNvSpPr/>
          <p:nvPr/>
        </p:nvSpPr>
        <p:spPr>
          <a:xfrm>
            <a:off x="214282" y="3714752"/>
            <a:ext cx="1785950"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t>Кукла </a:t>
            </a:r>
            <a:endParaRPr lang="ru-RU" sz="2000" dirty="0"/>
          </a:p>
        </p:txBody>
      </p:sp>
      <p:sp>
        <p:nvSpPr>
          <p:cNvPr id="27" name="Скругленный прямоугольник 26"/>
          <p:cNvSpPr/>
          <p:nvPr/>
        </p:nvSpPr>
        <p:spPr>
          <a:xfrm>
            <a:off x="2285984" y="3714752"/>
            <a:ext cx="1785950"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t>Манекен  </a:t>
            </a:r>
            <a:endParaRPr lang="ru-RU" sz="2000" dirty="0"/>
          </a:p>
        </p:txBody>
      </p:sp>
      <p:cxnSp>
        <p:nvCxnSpPr>
          <p:cNvPr id="28" name="Прямая со стрелкой 27"/>
          <p:cNvCxnSpPr/>
          <p:nvPr/>
        </p:nvCxnSpPr>
        <p:spPr>
          <a:xfrm rot="5400000">
            <a:off x="2858282" y="3428206"/>
            <a:ext cx="571504"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Скругленный прямоугольник 28"/>
          <p:cNvSpPr/>
          <p:nvPr/>
        </p:nvSpPr>
        <p:spPr>
          <a:xfrm>
            <a:off x="4429124" y="3714752"/>
            <a:ext cx="1785950"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t>Скульптура   </a:t>
            </a:r>
            <a:endParaRPr lang="ru-RU" sz="2000" dirty="0"/>
          </a:p>
        </p:txBody>
      </p:sp>
      <p:cxnSp>
        <p:nvCxnSpPr>
          <p:cNvPr id="30" name="Прямая со стрелкой 29"/>
          <p:cNvCxnSpPr/>
          <p:nvPr/>
        </p:nvCxnSpPr>
        <p:spPr>
          <a:xfrm rot="5400000">
            <a:off x="5072860" y="3499644"/>
            <a:ext cx="571504"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Скругленный прямоугольник 30"/>
          <p:cNvSpPr/>
          <p:nvPr/>
        </p:nvSpPr>
        <p:spPr>
          <a:xfrm>
            <a:off x="6929454" y="3714752"/>
            <a:ext cx="1785950"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t>Скелет </a:t>
            </a:r>
            <a:endParaRPr lang="ru-RU" sz="2000" dirty="0"/>
          </a:p>
        </p:txBody>
      </p:sp>
      <p:cxnSp>
        <p:nvCxnSpPr>
          <p:cNvPr id="32" name="Прямая со стрелкой 31"/>
          <p:cNvCxnSpPr/>
          <p:nvPr/>
        </p:nvCxnSpPr>
        <p:spPr>
          <a:xfrm rot="5400000">
            <a:off x="7573190" y="3499644"/>
            <a:ext cx="571504"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Материальные  (натурные)модели</a:t>
            </a:r>
            <a:endParaRPr lang="ru-RU" dirty="0"/>
          </a:p>
        </p:txBody>
      </p:sp>
      <p:sp>
        <p:nvSpPr>
          <p:cNvPr id="3" name="Содержимое 2"/>
          <p:cNvSpPr>
            <a:spLocks noGrp="1"/>
          </p:cNvSpPr>
          <p:nvPr>
            <p:ph sz="quarter" idx="1"/>
          </p:nvPr>
        </p:nvSpPr>
        <p:spPr>
          <a:xfrm>
            <a:off x="857224" y="1785926"/>
            <a:ext cx="7772400" cy="2624142"/>
          </a:xfrm>
        </p:spPr>
        <p:txBody>
          <a:bodyPr/>
          <a:lstStyle/>
          <a:p>
            <a:pPr>
              <a:buNone/>
            </a:pPr>
            <a:r>
              <a:rPr lang="ru-RU" dirty="0" smtClean="0"/>
              <a:t>Воспроизводят геометрические, физические и другие свойства объектов в материальной форме</a:t>
            </a:r>
          </a:p>
          <a:p>
            <a:pPr>
              <a:buNone/>
            </a:pPr>
            <a:endParaRPr lang="ru-RU" dirty="0" smtClean="0"/>
          </a:p>
          <a:p>
            <a:pPr>
              <a:buNone/>
            </a:pPr>
            <a:r>
              <a:rPr lang="ru-RU" dirty="0" smtClean="0"/>
              <a:t> Пример</a:t>
            </a:r>
            <a:r>
              <a:rPr lang="en-US" dirty="0" smtClean="0"/>
              <a:t>: </a:t>
            </a:r>
            <a:r>
              <a:rPr lang="ru-RU" dirty="0" smtClean="0"/>
              <a:t>глобус (модель Земного шара)</a:t>
            </a:r>
            <a:endParaRPr lang="ru-RU" dirty="0"/>
          </a:p>
        </p:txBody>
      </p:sp>
      <p:pic>
        <p:nvPicPr>
          <p:cNvPr id="34818" name="Picture 2" descr="http://im6-tub-ru.yandex.net/i?id=318057712-15-72&amp;n=21">
            <a:hlinkClick r:id="rId2"/>
          </p:cNvPr>
          <p:cNvPicPr>
            <a:picLocks noChangeAspect="1" noChangeArrowheads="1"/>
          </p:cNvPicPr>
          <p:nvPr/>
        </p:nvPicPr>
        <p:blipFill>
          <a:blip r:embed="rId3"/>
          <a:srcRect/>
          <a:stretch>
            <a:fillRect/>
          </a:stretch>
        </p:blipFill>
        <p:spPr bwMode="auto">
          <a:xfrm>
            <a:off x="500034" y="4143380"/>
            <a:ext cx="2000264" cy="200026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fontScale="92500" lnSpcReduction="10000"/>
          </a:bodyPr>
          <a:lstStyle/>
          <a:p>
            <a:r>
              <a:rPr lang="ru-RU" b="1" dirty="0" smtClean="0"/>
              <a:t>Материальные</a:t>
            </a:r>
            <a:r>
              <a:rPr lang="ru-RU" dirty="0" smtClean="0"/>
              <a:t> (НАТУРНЫЕ) модели всегда имеют реальное воплощение. Они отражают внешнее свойство и внутреннее устройство исходных объектов, суть процессов и явлений объекта-оригинала. Это экспериментальный метод познания окружающей среды.</a:t>
            </a:r>
          </a:p>
          <a:p>
            <a:pPr>
              <a:buNone/>
            </a:pPr>
            <a:r>
              <a:rPr lang="ru-RU" dirty="0" smtClean="0"/>
              <a:t>В процессе обучения широко используются такие модели: глобус (география), муляжи (биология), модели кристаллических решеток (химия) и др. </a:t>
            </a:r>
          </a:p>
          <a:p>
            <a:pPr>
              <a:buNone/>
            </a:pPr>
            <a:r>
              <a:rPr lang="ru-RU" dirty="0" smtClean="0"/>
              <a:t>Примеры: детские игрушки, скелет человека, чучело, макет солнечной системы, школьные пособия, физические и химические опыты.</a:t>
            </a:r>
          </a:p>
          <a:p>
            <a:pPr>
              <a:buNone/>
            </a:pPr>
            <a:endParaRPr lang="ru-RU" dirty="0"/>
          </a:p>
        </p:txBody>
      </p:sp>
      <p:sp>
        <p:nvSpPr>
          <p:cNvPr id="4" name="Стрелка вправо 3">
            <a:hlinkClick r:id="rId2" action="ppaction://hlinksldjump"/>
          </p:cNvPr>
          <p:cNvSpPr/>
          <p:nvPr/>
        </p:nvSpPr>
        <p:spPr>
          <a:xfrm>
            <a:off x="7215206" y="5572140"/>
            <a:ext cx="1357322" cy="785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Заголовок 4"/>
          <p:cNvSpPr>
            <a:spLocks noGrp="1"/>
          </p:cNvSpPr>
          <p:nvPr>
            <p:ph type="title"/>
          </p:nvPr>
        </p:nvSpPr>
        <p:spPr/>
        <p:txBody>
          <a:bodyPr/>
          <a:lstStyle/>
          <a:p>
            <a:endParaRPr lang="ru-RU"/>
          </a:p>
        </p:txBody>
      </p:sp>
    </p:spTree>
    <p:extLst>
      <p:ext uri="{BB962C8B-B14F-4D97-AF65-F5344CB8AC3E}">
        <p14:creationId xmlns:p14="http://schemas.microsoft.com/office/powerpoint/2010/main" val="1076007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Информационные модели </a:t>
            </a:r>
            <a:endParaRPr lang="ru-RU" dirty="0"/>
          </a:p>
        </p:txBody>
      </p:sp>
      <p:sp>
        <p:nvSpPr>
          <p:cNvPr id="3" name="Содержимое 2"/>
          <p:cNvSpPr>
            <a:spLocks noGrp="1"/>
          </p:cNvSpPr>
          <p:nvPr>
            <p:ph sz="quarter" idx="1"/>
          </p:nvPr>
        </p:nvSpPr>
        <p:spPr>
          <a:xfrm>
            <a:off x="1285852" y="1785926"/>
            <a:ext cx="7486648" cy="1285884"/>
          </a:xfrm>
        </p:spPr>
        <p:txBody>
          <a:bodyPr>
            <a:normAutofit/>
          </a:bodyPr>
          <a:lstStyle/>
          <a:p>
            <a:pPr>
              <a:buNone/>
            </a:pPr>
            <a:r>
              <a:rPr lang="ru-RU" dirty="0" smtClean="0"/>
              <a:t>Представляют объекты и процессы в форме схем, чертежей, таблиц, формул, текстов т.д.</a:t>
            </a:r>
          </a:p>
          <a:p>
            <a:pPr>
              <a:buNone/>
            </a:pPr>
            <a:endParaRPr lang="ru-RU" dirty="0" smtClean="0"/>
          </a:p>
        </p:txBody>
      </p:sp>
      <p:pic>
        <p:nvPicPr>
          <p:cNvPr id="17410" name="Picture 2" descr="J:\Босова Л\Заготовки 5-7\5_Заготовки для практикума_Linux\Тюльпан.bmp"/>
          <p:cNvPicPr>
            <a:picLocks noChangeAspect="1" noChangeArrowheads="1"/>
          </p:cNvPicPr>
          <p:nvPr/>
        </p:nvPicPr>
        <p:blipFill>
          <a:blip r:embed="rId2"/>
          <a:srcRect r="58078" b="970"/>
          <a:stretch>
            <a:fillRect/>
          </a:stretch>
        </p:blipFill>
        <p:spPr bwMode="auto">
          <a:xfrm>
            <a:off x="1000100" y="3000372"/>
            <a:ext cx="2000264" cy="3357586"/>
          </a:xfrm>
          <a:prstGeom prst="rect">
            <a:avLst/>
          </a:prstGeom>
          <a:noFill/>
        </p:spPr>
      </p:pic>
      <p:sp>
        <p:nvSpPr>
          <p:cNvPr id="5" name="Содержимое 2"/>
          <p:cNvSpPr txBox="1">
            <a:spLocks/>
          </p:cNvSpPr>
          <p:nvPr/>
        </p:nvSpPr>
        <p:spPr>
          <a:xfrm>
            <a:off x="2428860" y="4143380"/>
            <a:ext cx="7486648" cy="1285884"/>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ru-RU"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Содержимое 2"/>
          <p:cNvSpPr txBox="1">
            <a:spLocks/>
          </p:cNvSpPr>
          <p:nvPr/>
        </p:nvSpPr>
        <p:spPr>
          <a:xfrm>
            <a:off x="3428960" y="3429000"/>
            <a:ext cx="5715040" cy="1285884"/>
          </a:xfrm>
          <a:prstGeom prst="rect">
            <a:avLst/>
          </a:prstGeom>
        </p:spPr>
        <p:txBody>
          <a:bodyPr vert="horz">
            <a:normAutofit lnSpcReduction="10000"/>
          </a:bodyPr>
          <a:lstStyle/>
          <a:p>
            <a:pPr marL="274320" indent="-274320">
              <a:spcBef>
                <a:spcPts val="580"/>
              </a:spcBef>
              <a:buClr>
                <a:schemeClr val="accent1"/>
              </a:buClr>
              <a:buSzPct val="85000"/>
            </a:pPr>
            <a:r>
              <a:rPr lang="ru-RU" sz="2800" dirty="0" smtClean="0"/>
              <a:t>Пример</a:t>
            </a:r>
            <a:r>
              <a:rPr lang="en-US" sz="2800" dirty="0" smtClean="0"/>
              <a:t>: </a:t>
            </a:r>
            <a:r>
              <a:rPr lang="ru-RU" sz="2800" dirty="0" smtClean="0"/>
              <a:t>рисунок цветка – ботаника, формула - математика </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ru-RU"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7412" name="Picture 4" descr="http://im2-tub-ru.yandex.net/i?id=111448288-58-72&amp;n=21">
            <a:hlinkClick r:id="rId3"/>
          </p:cNvPr>
          <p:cNvPicPr>
            <a:picLocks noChangeAspect="1" noChangeArrowheads="1"/>
          </p:cNvPicPr>
          <p:nvPr/>
        </p:nvPicPr>
        <p:blipFill>
          <a:blip r:embed="rId4"/>
          <a:srcRect r="-3724" b="24999"/>
          <a:stretch>
            <a:fillRect/>
          </a:stretch>
        </p:blipFill>
        <p:spPr bwMode="auto">
          <a:xfrm>
            <a:off x="3000364" y="4643446"/>
            <a:ext cx="2643206" cy="1524927"/>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196</TotalTime>
  <Words>1201</Words>
  <Application>Microsoft Office PowerPoint</Application>
  <PresentationFormat>Экран (4:3)</PresentationFormat>
  <Paragraphs>163</Paragraphs>
  <Slides>30</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30</vt:i4>
      </vt:variant>
    </vt:vector>
  </HeadingPairs>
  <TitlesOfParts>
    <vt:vector size="32" baseType="lpstr">
      <vt:lpstr>Справедливость</vt:lpstr>
      <vt:lpstr>Формула</vt:lpstr>
      <vt:lpstr>Презентация к уроку на тема: «Моделирование»</vt:lpstr>
      <vt:lpstr>Презентация PowerPoint</vt:lpstr>
      <vt:lpstr>Презентация PowerPoint</vt:lpstr>
      <vt:lpstr>Презентация PowerPoint</vt:lpstr>
      <vt:lpstr>Свойства объекта которая должна отражать модель, определяются поставленной целью его изучения</vt:lpstr>
      <vt:lpstr>Презентация PowerPoint</vt:lpstr>
      <vt:lpstr>Материальные  (натурные)модели</vt:lpstr>
      <vt:lpstr>Презентация PowerPoint</vt:lpstr>
      <vt:lpstr>Информационные модели </vt:lpstr>
      <vt:lpstr>Презентация PowerPoint</vt:lpstr>
      <vt:lpstr>Признаки классификаций  информационных моделей: </vt:lpstr>
      <vt:lpstr>Презентация PowerPoint</vt:lpstr>
      <vt:lpstr>Классификация моделей  по области использования</vt:lpstr>
      <vt:lpstr>Классификация моделей  по области использования</vt:lpstr>
      <vt:lpstr>Классификация моделей  по области использования</vt:lpstr>
      <vt:lpstr>Классификация моделей  по области использования</vt:lpstr>
      <vt:lpstr>Классификация моделей  по области использования</vt:lpstr>
      <vt:lpstr>Классификация моделей  по фактору времени:</vt:lpstr>
      <vt:lpstr>Классификация моделей  по фактору времени:</vt:lpstr>
      <vt:lpstr>Классификация моделей  по фактору времени:</vt:lpstr>
      <vt:lpstr>Классификация моделей  по отрасли знаний</vt:lpstr>
      <vt:lpstr>Способы создания информационных моделей</vt:lpstr>
      <vt:lpstr>Формализация информационных моделей</vt:lpstr>
      <vt:lpstr>Визуализация формальных моделей</vt:lpstr>
      <vt:lpstr>Презентация PowerPoint</vt:lpstr>
      <vt:lpstr>Презентация PowerPoint</vt:lpstr>
      <vt:lpstr>Презентация PowerPoint</vt:lpstr>
      <vt:lpstr>Презентация PowerPoint</vt:lpstr>
      <vt:lpstr>Презентация PowerPoint</vt:lpstr>
      <vt:lpstr>План конспекта</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Моделирование как метод познания</dc:title>
  <dc:creator>123</dc:creator>
  <cp:lastModifiedBy>Андрей</cp:lastModifiedBy>
  <cp:revision>33</cp:revision>
  <dcterms:created xsi:type="dcterms:W3CDTF">2011-11-24T11:47:53Z</dcterms:created>
  <dcterms:modified xsi:type="dcterms:W3CDTF">2021-04-06T15:26:46Z</dcterms:modified>
</cp:coreProperties>
</file>